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notesSlides/notesSlide15.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71"/>
  </p:notesMasterIdLst>
  <p:handoutMasterIdLst>
    <p:handoutMasterId r:id="rId72"/>
  </p:handoutMasterIdLst>
  <p:sldIdLst>
    <p:sldId id="256" r:id="rId2"/>
    <p:sldId id="311" r:id="rId3"/>
    <p:sldId id="878" r:id="rId4"/>
    <p:sldId id="540" r:id="rId5"/>
    <p:sldId id="619" r:id="rId6"/>
    <p:sldId id="654" r:id="rId7"/>
    <p:sldId id="840" r:id="rId8"/>
    <p:sldId id="785" r:id="rId9"/>
    <p:sldId id="786" r:id="rId10"/>
    <p:sldId id="841" r:id="rId11"/>
    <p:sldId id="842" r:id="rId12"/>
    <p:sldId id="876" r:id="rId13"/>
    <p:sldId id="779" r:id="rId14"/>
    <p:sldId id="801" r:id="rId15"/>
    <p:sldId id="879" r:id="rId16"/>
    <p:sldId id="844" r:id="rId17"/>
    <p:sldId id="883" r:id="rId18"/>
    <p:sldId id="845" r:id="rId19"/>
    <p:sldId id="884" r:id="rId20"/>
    <p:sldId id="846" r:id="rId21"/>
    <p:sldId id="877" r:id="rId22"/>
    <p:sldId id="885" r:id="rId23"/>
    <p:sldId id="848" r:id="rId24"/>
    <p:sldId id="795" r:id="rId25"/>
    <p:sldId id="849" r:id="rId26"/>
    <p:sldId id="887" r:id="rId27"/>
    <p:sldId id="851" r:id="rId28"/>
    <p:sldId id="855" r:id="rId29"/>
    <p:sldId id="853" r:id="rId30"/>
    <p:sldId id="826" r:id="rId31"/>
    <p:sldId id="854" r:id="rId32"/>
    <p:sldId id="856" r:id="rId33"/>
    <p:sldId id="857" r:id="rId34"/>
    <p:sldId id="889" r:id="rId35"/>
    <p:sldId id="858" r:id="rId36"/>
    <p:sldId id="859" r:id="rId37"/>
    <p:sldId id="890" r:id="rId38"/>
    <p:sldId id="891" r:id="rId39"/>
    <p:sldId id="892" r:id="rId40"/>
    <p:sldId id="862" r:id="rId41"/>
    <p:sldId id="895" r:id="rId42"/>
    <p:sldId id="863" r:id="rId43"/>
    <p:sldId id="896" r:id="rId44"/>
    <p:sldId id="864" r:id="rId45"/>
    <p:sldId id="898" r:id="rId46"/>
    <p:sldId id="865" r:id="rId47"/>
    <p:sldId id="900" r:id="rId48"/>
    <p:sldId id="902" r:id="rId49"/>
    <p:sldId id="908" r:id="rId50"/>
    <p:sldId id="882" r:id="rId51"/>
    <p:sldId id="782" r:id="rId52"/>
    <p:sldId id="913" r:id="rId53"/>
    <p:sldId id="911" r:id="rId54"/>
    <p:sldId id="838" r:id="rId55"/>
    <p:sldId id="868" r:id="rId56"/>
    <p:sldId id="914" r:id="rId57"/>
    <p:sldId id="784" r:id="rId58"/>
    <p:sldId id="903" r:id="rId59"/>
    <p:sldId id="904" r:id="rId60"/>
    <p:sldId id="905" r:id="rId61"/>
    <p:sldId id="906" r:id="rId62"/>
    <p:sldId id="907" r:id="rId63"/>
    <p:sldId id="909" r:id="rId64"/>
    <p:sldId id="910" r:id="rId65"/>
    <p:sldId id="870" r:id="rId66"/>
    <p:sldId id="871" r:id="rId67"/>
    <p:sldId id="872" r:id="rId68"/>
    <p:sldId id="873" r:id="rId69"/>
    <p:sldId id="874" r:id="rId70"/>
  </p:sldIdLst>
  <p:sldSz cx="9144000" cy="6858000" type="screen4x3"/>
  <p:notesSz cx="6669088" cy="9926638"/>
  <p:custShowLst>
    <p:custShow name="Scott Porter Standard" id="0">
      <p:sldLst>
        <p:sld r:id="rId2"/>
      </p:sldLst>
    </p:custShow>
  </p:custShowLst>
  <p:defaultTex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FFCC"/>
    <a:srgbClr val="FFCCCC"/>
    <a:srgbClr val="EBF7FF"/>
    <a:srgbClr val="FFFFFF"/>
    <a:srgbClr val="DDF2FF"/>
    <a:srgbClr val="CCECFF"/>
    <a:srgbClr val="009900"/>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858" autoAdjust="0"/>
  </p:normalViewPr>
  <p:slideViewPr>
    <p:cSldViewPr>
      <p:cViewPr varScale="1">
        <p:scale>
          <a:sx n="70" d="100"/>
          <a:sy n="70" d="100"/>
        </p:scale>
        <p:origin x="-1512" y="-96"/>
      </p:cViewPr>
      <p:guideLst>
        <p:guide orient="horz" pos="4319"/>
        <p:guide pos="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3" d="100"/>
          <a:sy n="53" d="100"/>
        </p:scale>
        <p:origin x="-1938"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09903199107561E-2"/>
          <c:y val="2.9394882050142578E-2"/>
          <c:w val="0.96858019360178493"/>
          <c:h val="0.83722347348611093"/>
        </c:manualLayout>
      </c:layout>
      <c:barChart>
        <c:barDir val="col"/>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Special education</c:v>
                </c:pt>
                <c:pt idx="1">
                  <c:v>Nursery education</c:v>
                </c:pt>
                <c:pt idx="2">
                  <c:v>Primary education</c:v>
                </c:pt>
                <c:pt idx="3">
                  <c:v>Secondary education</c:v>
                </c:pt>
                <c:pt idx="4">
                  <c:v>Further education</c:v>
                </c:pt>
                <c:pt idx="5">
                  <c:v>Higher education</c:v>
                </c:pt>
              </c:strCache>
            </c:strRef>
          </c:cat>
          <c:val>
            <c:numRef>
              <c:f>Sheet1!$B$2:$B$7</c:f>
              <c:numCache>
                <c:formatCode>0%</c:formatCode>
                <c:ptCount val="6"/>
                <c:pt idx="0">
                  <c:v>0.05</c:v>
                </c:pt>
                <c:pt idx="1">
                  <c:v>0.02</c:v>
                </c:pt>
                <c:pt idx="2">
                  <c:v>0.47</c:v>
                </c:pt>
                <c:pt idx="3">
                  <c:v>0.36</c:v>
                </c:pt>
                <c:pt idx="4">
                  <c:v>0.08</c:v>
                </c:pt>
                <c:pt idx="5">
                  <c:v>0.02</c:v>
                </c:pt>
              </c:numCache>
            </c:numRef>
          </c:val>
        </c:ser>
        <c:dLbls>
          <c:showLegendKey val="0"/>
          <c:showVal val="0"/>
          <c:showCatName val="0"/>
          <c:showSerName val="0"/>
          <c:showPercent val="0"/>
          <c:showBubbleSize val="0"/>
        </c:dLbls>
        <c:gapWidth val="100"/>
        <c:axId val="37862784"/>
        <c:axId val="37861248"/>
      </c:barChart>
      <c:valAx>
        <c:axId val="37861248"/>
        <c:scaling>
          <c:orientation val="minMax"/>
          <c:max val="1"/>
          <c:min val="0"/>
        </c:scaling>
        <c:delete val="1"/>
        <c:axPos val="l"/>
        <c:numFmt formatCode="0%" sourceLinked="1"/>
        <c:majorTickMark val="out"/>
        <c:minorTickMark val="none"/>
        <c:tickLblPos val="nextTo"/>
        <c:crossAx val="37862784"/>
        <c:crosses val="autoZero"/>
        <c:crossBetween val="between"/>
        <c:majorUnit val="0.2"/>
      </c:valAx>
      <c:catAx>
        <c:axId val="37862784"/>
        <c:scaling>
          <c:orientation val="minMax"/>
        </c:scaling>
        <c:delete val="0"/>
        <c:axPos val="b"/>
        <c:majorTickMark val="out"/>
        <c:minorTickMark val="none"/>
        <c:tickLblPos val="nextTo"/>
        <c:txPr>
          <a:bodyPr/>
          <a:lstStyle/>
          <a:p>
            <a:pPr>
              <a:defRPr sz="1600" b="0"/>
            </a:pPr>
            <a:endParaRPr lang="en-US"/>
          </a:p>
        </c:txPr>
        <c:crossAx val="378612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0.13</c:v>
                </c:pt>
                <c:pt idx="1">
                  <c:v>0.14000000000000001</c:v>
                </c:pt>
                <c:pt idx="2">
                  <c:v>0.19</c:v>
                </c:pt>
                <c:pt idx="3">
                  <c:v>0.37</c:v>
                </c:pt>
                <c:pt idx="4">
                  <c:v>0.19</c:v>
                </c:pt>
                <c:pt idx="5">
                  <c:v>0.12</c:v>
                </c:pt>
                <c:pt idx="6">
                  <c:v>0.25</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0.13</c:v>
                </c:pt>
                <c:pt idx="1">
                  <c:v>0.17</c:v>
                </c:pt>
                <c:pt idx="2">
                  <c:v>0.19</c:v>
                </c:pt>
                <c:pt idx="3">
                  <c:v>0.22</c:v>
                </c:pt>
                <c:pt idx="4">
                  <c:v>0.17</c:v>
                </c:pt>
                <c:pt idx="5">
                  <c:v>0.24</c:v>
                </c:pt>
                <c:pt idx="6">
                  <c:v>0.2</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0.21</c:v>
                </c:pt>
                <c:pt idx="1">
                  <c:v>0.16</c:v>
                </c:pt>
                <c:pt idx="2">
                  <c:v>0.22</c:v>
                </c:pt>
                <c:pt idx="3">
                  <c:v>0.17</c:v>
                </c:pt>
                <c:pt idx="4">
                  <c:v>0.18</c:v>
                </c:pt>
                <c:pt idx="5">
                  <c:v>0.22</c:v>
                </c:pt>
                <c:pt idx="6">
                  <c:v>0.19</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0.11</c:v>
                </c:pt>
                <c:pt idx="1">
                  <c:v>0.17</c:v>
                </c:pt>
                <c:pt idx="2">
                  <c:v>0.13</c:v>
                </c:pt>
                <c:pt idx="3">
                  <c:v>0.08</c:v>
                </c:pt>
                <c:pt idx="4">
                  <c:v>0.13</c:v>
                </c:pt>
                <c:pt idx="5">
                  <c:v>0.11</c:v>
                </c:pt>
                <c:pt idx="6">
                  <c:v>0.11</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0.11</c:v>
                </c:pt>
                <c:pt idx="1">
                  <c:v>0.11</c:v>
                </c:pt>
                <c:pt idx="2">
                  <c:v>0.09</c:v>
                </c:pt>
                <c:pt idx="3">
                  <c:v>0.06</c:v>
                </c:pt>
                <c:pt idx="4">
                  <c:v>0.09</c:v>
                </c:pt>
                <c:pt idx="5">
                  <c:v>0.09</c:v>
                </c:pt>
                <c:pt idx="6">
                  <c:v>0.08</c:v>
                </c:pt>
              </c:numCache>
            </c:numRef>
          </c:val>
        </c:ser>
        <c:ser>
          <c:idx val="6"/>
          <c:order val="6"/>
          <c:tx>
            <c:strRef>
              <c:f>Sheet1!$H$1</c:f>
              <c:strCache>
                <c:ptCount val="1"/>
                <c:pt idx="0">
                  <c:v>6</c:v>
                </c:pt>
              </c:strCache>
            </c:strRef>
          </c:tx>
          <c:spPr>
            <a:gradFill>
              <a:gsLst>
                <a:gs pos="0">
                  <a:srgbClr val="7030A0"/>
                </a:gs>
                <a:gs pos="80000">
                  <a:srgbClr val="7030A0"/>
                </a:gs>
                <a:gs pos="100000">
                  <a:srgbClr val="7030A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0.06</c:v>
                </c:pt>
                <c:pt idx="1">
                  <c:v>0.04</c:v>
                </c:pt>
                <c:pt idx="2">
                  <c:v>0.06</c:v>
                </c:pt>
                <c:pt idx="3">
                  <c:v>0.03</c:v>
                </c:pt>
                <c:pt idx="4">
                  <c:v>7.0000000000000007E-2</c:v>
                </c:pt>
                <c:pt idx="5">
                  <c:v>7.0000000000000007E-2</c:v>
                </c:pt>
                <c:pt idx="6">
                  <c:v>0.05</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7.0000000000000007E-2</c:v>
                </c:pt>
                <c:pt idx="1">
                  <c:v>0.06</c:v>
                </c:pt>
                <c:pt idx="2">
                  <c:v>0.05</c:v>
                </c:pt>
                <c:pt idx="3">
                  <c:v>0.03</c:v>
                </c:pt>
                <c:pt idx="4">
                  <c:v>7.0000000000000007E-2</c:v>
                </c:pt>
                <c:pt idx="5">
                  <c:v>0.09</c:v>
                </c:pt>
                <c:pt idx="6">
                  <c:v>0.05</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0.11</c:v>
                </c:pt>
                <c:pt idx="1">
                  <c:v>0.11</c:v>
                </c:pt>
                <c:pt idx="2">
                  <c:v>0.04</c:v>
                </c:pt>
                <c:pt idx="3">
                  <c:v>0.03</c:v>
                </c:pt>
                <c:pt idx="4">
                  <c:v>0.05</c:v>
                </c:pt>
                <c:pt idx="5">
                  <c:v>0.03</c:v>
                </c:pt>
                <c:pt idx="6">
                  <c:v>0.04</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dLbl>
              <c:idx val="2"/>
              <c:delete val="1"/>
            </c:dLbl>
            <c:dLbl>
              <c:idx val="3"/>
              <c:delete val="1"/>
            </c:dLbl>
            <c:dLbl>
              <c:idx val="5"/>
              <c:delete val="1"/>
            </c:dLbl>
            <c:dLbl>
              <c:idx val="6"/>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0.05</c:v>
                </c:pt>
                <c:pt idx="1">
                  <c:v>0.03</c:v>
                </c:pt>
                <c:pt idx="2">
                  <c:v>0.01</c:v>
                </c:pt>
                <c:pt idx="3">
                  <c:v>0.01</c:v>
                </c:pt>
                <c:pt idx="4">
                  <c:v>0.03</c:v>
                </c:pt>
                <c:pt idx="5">
                  <c:v>0.01</c:v>
                </c:pt>
                <c:pt idx="6">
                  <c:v>0.02</c:v>
                </c:pt>
              </c:numCache>
            </c:numRef>
          </c:val>
        </c:ser>
        <c:ser>
          <c:idx val="10"/>
          <c:order val="10"/>
          <c:tx>
            <c:strRef>
              <c:f>Sheet1!$L$1</c:f>
              <c:strCache>
                <c:ptCount val="1"/>
                <c:pt idx="0">
                  <c:v>10</c:v>
                </c:pt>
              </c:strCache>
            </c:strRef>
          </c:tx>
          <c:spPr>
            <a:gradFill>
              <a:gsLst>
                <a:gs pos="0">
                  <a:srgbClr val="008000"/>
                </a:gs>
                <a:gs pos="80000">
                  <a:srgbClr val="009900"/>
                </a:gs>
                <a:gs pos="100000">
                  <a:srgbClr val="009900"/>
                </a:gs>
              </a:gsLst>
              <a:lin ang="16200000" scaled="0"/>
            </a:gradFill>
            <a:scene3d>
              <a:camera prst="orthographicFront"/>
              <a:lightRig rig="threePt" dir="t"/>
            </a:scene3d>
            <a:sp3d>
              <a:bevelT w="190500" h="38100"/>
            </a:sp3d>
          </c:spPr>
          <c:invertIfNegative val="0"/>
          <c:dLbls>
            <c:dLbl>
              <c:idx val="1"/>
              <c:delete val="1"/>
            </c:dLbl>
            <c:dLbl>
              <c:idx val="2"/>
              <c:delete val="1"/>
            </c:dLbl>
            <c:dLbl>
              <c:idx val="3"/>
              <c:delete val="1"/>
            </c:dLbl>
            <c:dLbl>
              <c:idx val="4"/>
              <c:delete val="1"/>
            </c:dLbl>
            <c:dLbl>
              <c:idx val="5"/>
              <c:delete val="1"/>
            </c:dLbl>
            <c:dLbl>
              <c:idx val="6"/>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0.03</c:v>
                </c:pt>
                <c:pt idx="1">
                  <c:v>0.01</c:v>
                </c:pt>
                <c:pt idx="2">
                  <c:v>0.01</c:v>
                </c:pt>
                <c:pt idx="3">
                  <c:v>0.01</c:v>
                </c:pt>
                <c:pt idx="4">
                  <c:v>0.02</c:v>
                </c:pt>
                <c:pt idx="5">
                  <c:v>0.01</c:v>
                </c:pt>
                <c:pt idx="6">
                  <c:v>0.01</c:v>
                </c:pt>
              </c:numCache>
            </c:numRef>
          </c:val>
        </c:ser>
        <c:dLbls>
          <c:showLegendKey val="0"/>
          <c:showVal val="0"/>
          <c:showCatName val="0"/>
          <c:showSerName val="0"/>
          <c:showPercent val="0"/>
          <c:showBubbleSize val="0"/>
        </c:dLbls>
        <c:gapWidth val="100"/>
        <c:overlap val="100"/>
        <c:axId val="40047744"/>
        <c:axId val="40013184"/>
      </c:barChart>
      <c:valAx>
        <c:axId val="40013184"/>
        <c:scaling>
          <c:orientation val="minMax"/>
        </c:scaling>
        <c:delete val="1"/>
        <c:axPos val="b"/>
        <c:numFmt formatCode="0%" sourceLinked="1"/>
        <c:majorTickMark val="out"/>
        <c:minorTickMark val="none"/>
        <c:tickLblPos val="nextTo"/>
        <c:crossAx val="40047744"/>
        <c:crosses val="autoZero"/>
        <c:crossBetween val="between"/>
      </c:valAx>
      <c:catAx>
        <c:axId val="40047744"/>
        <c:scaling>
          <c:orientation val="minMax"/>
        </c:scaling>
        <c:delete val="0"/>
        <c:axPos val="l"/>
        <c:majorTickMark val="out"/>
        <c:minorTickMark val="none"/>
        <c:tickLblPos val="nextTo"/>
        <c:txPr>
          <a:bodyPr/>
          <a:lstStyle/>
          <a:p>
            <a:pPr>
              <a:defRPr sz="1400"/>
            </a:pPr>
            <a:endParaRPr lang="en-US"/>
          </a:p>
        </c:txPr>
        <c:crossAx val="40013184"/>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Sheet1!$B$2:$B$8</c:f>
            </c:numRef>
          </c:val>
        </c:ser>
        <c:ser>
          <c:idx val="1"/>
          <c:order val="1"/>
          <c:tx>
            <c:strRef>
              <c:f>Sheet1!$C$1</c:f>
              <c:strCache>
                <c:ptCount val="1"/>
                <c:pt idx="0">
                  <c:v>1 to 4</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Sheet1!$C$2:$C$8</c:f>
              <c:numCache>
                <c:formatCode>0%</c:formatCode>
                <c:ptCount val="7"/>
                <c:pt idx="0">
                  <c:v>0.57999999999999996</c:v>
                </c:pt>
                <c:pt idx="1">
                  <c:v>0.64</c:v>
                </c:pt>
                <c:pt idx="2">
                  <c:v>0.67</c:v>
                </c:pt>
                <c:pt idx="3">
                  <c:v>0.69</c:v>
                </c:pt>
                <c:pt idx="4">
                  <c:v>0.73</c:v>
                </c:pt>
                <c:pt idx="5">
                  <c:v>0.84</c:v>
                </c:pt>
                <c:pt idx="6">
                  <c:v>0.75</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Sheet1!$D$2:$D$8</c:f>
              <c:numCache>
                <c:formatCode>0%</c:formatCode>
                <c:ptCount val="7"/>
                <c:pt idx="0">
                  <c:v>0.17</c:v>
                </c:pt>
                <c:pt idx="1">
                  <c:v>0.15</c:v>
                </c:pt>
                <c:pt idx="2">
                  <c:v>0.16</c:v>
                </c:pt>
                <c:pt idx="3">
                  <c:v>0.16</c:v>
                </c:pt>
                <c:pt idx="4">
                  <c:v>0.15</c:v>
                </c:pt>
                <c:pt idx="5">
                  <c:v>0.09</c:v>
                </c:pt>
                <c:pt idx="6">
                  <c:v>0.13</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Sheet1!$E$2:$E$8</c:f>
              <c:numCache>
                <c:formatCode>0%</c:formatCode>
                <c:ptCount val="7"/>
                <c:pt idx="0">
                  <c:v>0.26</c:v>
                </c:pt>
                <c:pt idx="1">
                  <c:v>0.21</c:v>
                </c:pt>
                <c:pt idx="2">
                  <c:v>0.17</c:v>
                </c:pt>
                <c:pt idx="3">
                  <c:v>0.14000000000000001</c:v>
                </c:pt>
                <c:pt idx="4">
                  <c:v>0.11</c:v>
                </c:pt>
                <c:pt idx="5">
                  <c:v>0.08</c:v>
                </c:pt>
                <c:pt idx="6">
                  <c:v>0.12</c:v>
                </c:pt>
              </c:numCache>
            </c:numRef>
          </c:val>
        </c:ser>
        <c:dLbls>
          <c:showLegendKey val="0"/>
          <c:showVal val="0"/>
          <c:showCatName val="0"/>
          <c:showSerName val="0"/>
          <c:showPercent val="0"/>
          <c:showBubbleSize val="0"/>
        </c:dLbls>
        <c:gapWidth val="100"/>
        <c:overlap val="100"/>
        <c:axId val="46047616"/>
        <c:axId val="46041728"/>
      </c:barChart>
      <c:valAx>
        <c:axId val="46041728"/>
        <c:scaling>
          <c:orientation val="minMax"/>
        </c:scaling>
        <c:delete val="1"/>
        <c:axPos val="b"/>
        <c:numFmt formatCode="0%" sourceLinked="1"/>
        <c:majorTickMark val="out"/>
        <c:minorTickMark val="none"/>
        <c:tickLblPos val="nextTo"/>
        <c:crossAx val="46047616"/>
        <c:crosses val="autoZero"/>
        <c:crossBetween val="between"/>
      </c:valAx>
      <c:catAx>
        <c:axId val="46047616"/>
        <c:scaling>
          <c:orientation val="minMax"/>
        </c:scaling>
        <c:delete val="0"/>
        <c:axPos val="l"/>
        <c:majorTickMark val="out"/>
        <c:minorTickMark val="none"/>
        <c:tickLblPos val="nextTo"/>
        <c:txPr>
          <a:bodyPr/>
          <a:lstStyle/>
          <a:p>
            <a:pPr>
              <a:defRPr sz="1400"/>
            </a:pPr>
            <a:endParaRPr lang="en-US"/>
          </a:p>
        </c:txPr>
        <c:crossAx val="46041728"/>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0.13</c:v>
                </c:pt>
                <c:pt idx="1">
                  <c:v>0.1</c:v>
                </c:pt>
                <c:pt idx="2">
                  <c:v>0.19</c:v>
                </c:pt>
                <c:pt idx="3">
                  <c:v>0.32</c:v>
                </c:pt>
                <c:pt idx="4">
                  <c:v>0.18</c:v>
                </c:pt>
                <c:pt idx="5">
                  <c:v>0.15</c:v>
                </c:pt>
                <c:pt idx="6">
                  <c:v>0.23</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0.17</c:v>
                </c:pt>
                <c:pt idx="1">
                  <c:v>0.23</c:v>
                </c:pt>
                <c:pt idx="2">
                  <c:v>0.19</c:v>
                </c:pt>
                <c:pt idx="3">
                  <c:v>0.24</c:v>
                </c:pt>
                <c:pt idx="4">
                  <c:v>0.17</c:v>
                </c:pt>
                <c:pt idx="5">
                  <c:v>0.26</c:v>
                </c:pt>
                <c:pt idx="6">
                  <c:v>0.21</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0.19</c:v>
                </c:pt>
                <c:pt idx="1">
                  <c:v>0.16</c:v>
                </c:pt>
                <c:pt idx="2">
                  <c:v>0.23</c:v>
                </c:pt>
                <c:pt idx="3">
                  <c:v>0.18</c:v>
                </c:pt>
                <c:pt idx="4">
                  <c:v>0.2</c:v>
                </c:pt>
                <c:pt idx="5">
                  <c:v>0.2</c:v>
                </c:pt>
                <c:pt idx="6">
                  <c:v>0.21</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0.13</c:v>
                </c:pt>
                <c:pt idx="1">
                  <c:v>0.16</c:v>
                </c:pt>
                <c:pt idx="2">
                  <c:v>0.15</c:v>
                </c:pt>
                <c:pt idx="3">
                  <c:v>0.1</c:v>
                </c:pt>
                <c:pt idx="4">
                  <c:v>0.13</c:v>
                </c:pt>
                <c:pt idx="5">
                  <c:v>0.12</c:v>
                </c:pt>
                <c:pt idx="6">
                  <c:v>0.13</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0.11</c:v>
                </c:pt>
                <c:pt idx="1">
                  <c:v>0.11</c:v>
                </c:pt>
                <c:pt idx="2">
                  <c:v>0.09</c:v>
                </c:pt>
                <c:pt idx="3">
                  <c:v>0.05</c:v>
                </c:pt>
                <c:pt idx="4">
                  <c:v>0.1</c:v>
                </c:pt>
                <c:pt idx="5">
                  <c:v>0.11</c:v>
                </c:pt>
                <c:pt idx="6">
                  <c:v>0.08</c:v>
                </c:pt>
              </c:numCache>
            </c:numRef>
          </c:val>
        </c:ser>
        <c:ser>
          <c:idx val="6"/>
          <c:order val="6"/>
          <c:tx>
            <c:strRef>
              <c:f>Sheet1!$H$1</c:f>
              <c:strCache>
                <c:ptCount val="1"/>
                <c:pt idx="0">
                  <c:v>6</c:v>
                </c:pt>
              </c:strCache>
            </c:strRef>
          </c:tx>
          <c:spPr>
            <a:gradFill>
              <a:gsLst>
                <a:gs pos="0">
                  <a:srgbClr val="7030A0"/>
                </a:gs>
                <a:gs pos="80000">
                  <a:srgbClr val="7030A0"/>
                </a:gs>
                <a:gs pos="100000">
                  <a:srgbClr val="7030A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0.05</c:v>
                </c:pt>
                <c:pt idx="1">
                  <c:v>7.0000000000000007E-2</c:v>
                </c:pt>
                <c:pt idx="2">
                  <c:v>0.05</c:v>
                </c:pt>
                <c:pt idx="3">
                  <c:v>0.03</c:v>
                </c:pt>
                <c:pt idx="4">
                  <c:v>7.0000000000000007E-2</c:v>
                </c:pt>
                <c:pt idx="5">
                  <c:v>0.06</c:v>
                </c:pt>
                <c:pt idx="6">
                  <c:v>0.05</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0.08</c:v>
                </c:pt>
                <c:pt idx="1">
                  <c:v>0.08</c:v>
                </c:pt>
                <c:pt idx="2">
                  <c:v>0.05</c:v>
                </c:pt>
                <c:pt idx="3">
                  <c:v>0.03</c:v>
                </c:pt>
                <c:pt idx="4">
                  <c:v>0.05</c:v>
                </c:pt>
                <c:pt idx="5">
                  <c:v>0.05</c:v>
                </c:pt>
                <c:pt idx="6">
                  <c:v>0.04</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dLbl>
              <c:idx val="3"/>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7.0000000000000007E-2</c:v>
                </c:pt>
                <c:pt idx="1">
                  <c:v>0.06</c:v>
                </c:pt>
                <c:pt idx="2">
                  <c:v>0.03</c:v>
                </c:pt>
                <c:pt idx="3">
                  <c:v>0.02</c:v>
                </c:pt>
                <c:pt idx="4">
                  <c:v>0.06</c:v>
                </c:pt>
                <c:pt idx="5">
                  <c:v>0.03</c:v>
                </c:pt>
                <c:pt idx="6">
                  <c:v>0.03</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dLbl>
              <c:idx val="1"/>
              <c:delete val="1"/>
            </c:dLbl>
            <c:dLbl>
              <c:idx val="2"/>
              <c:delete val="1"/>
            </c:dLbl>
            <c:dLbl>
              <c:idx val="3"/>
              <c:delete val="1"/>
            </c:dLbl>
            <c:dLbl>
              <c:idx val="5"/>
              <c:delete val="1"/>
            </c:dLbl>
            <c:dLbl>
              <c:idx val="6"/>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0.04</c:v>
                </c:pt>
                <c:pt idx="1">
                  <c:v>0.02</c:v>
                </c:pt>
                <c:pt idx="2">
                  <c:v>0.01</c:v>
                </c:pt>
                <c:pt idx="3">
                  <c:v>0.01</c:v>
                </c:pt>
                <c:pt idx="4">
                  <c:v>0.03</c:v>
                </c:pt>
                <c:pt idx="5">
                  <c:v>0.01</c:v>
                </c:pt>
                <c:pt idx="6">
                  <c:v>0.01</c:v>
                </c:pt>
              </c:numCache>
            </c:numRef>
          </c:val>
        </c:ser>
        <c:ser>
          <c:idx val="10"/>
          <c:order val="10"/>
          <c:tx>
            <c:strRef>
              <c:f>Sheet1!$L$1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General</c:formatCode>
                <c:ptCount val="7"/>
                <c:pt idx="0" formatCode="0%">
                  <c:v>0.02</c:v>
                </c:pt>
                <c:pt idx="2" formatCode="0%">
                  <c:v>0</c:v>
                </c:pt>
                <c:pt idx="3" formatCode="0%">
                  <c:v>0.01</c:v>
                </c:pt>
                <c:pt idx="4" formatCode="0%">
                  <c:v>0.01</c:v>
                </c:pt>
                <c:pt idx="5" formatCode="0%">
                  <c:v>0.01</c:v>
                </c:pt>
                <c:pt idx="6" formatCode="0%">
                  <c:v>0.01</c:v>
                </c:pt>
              </c:numCache>
            </c:numRef>
          </c:val>
        </c:ser>
        <c:dLbls>
          <c:showLegendKey val="0"/>
          <c:showVal val="0"/>
          <c:showCatName val="0"/>
          <c:showSerName val="0"/>
          <c:showPercent val="0"/>
          <c:showBubbleSize val="0"/>
        </c:dLbls>
        <c:gapWidth val="100"/>
        <c:overlap val="100"/>
        <c:axId val="46722432"/>
        <c:axId val="46720896"/>
      </c:barChart>
      <c:valAx>
        <c:axId val="46720896"/>
        <c:scaling>
          <c:orientation val="minMax"/>
        </c:scaling>
        <c:delete val="1"/>
        <c:axPos val="b"/>
        <c:numFmt formatCode="0%" sourceLinked="1"/>
        <c:majorTickMark val="out"/>
        <c:minorTickMark val="none"/>
        <c:tickLblPos val="nextTo"/>
        <c:crossAx val="46722432"/>
        <c:crosses val="autoZero"/>
        <c:crossBetween val="between"/>
      </c:valAx>
      <c:catAx>
        <c:axId val="46722432"/>
        <c:scaling>
          <c:orientation val="minMax"/>
        </c:scaling>
        <c:delete val="0"/>
        <c:axPos val="l"/>
        <c:majorTickMark val="out"/>
        <c:minorTickMark val="none"/>
        <c:tickLblPos val="nextTo"/>
        <c:txPr>
          <a:bodyPr/>
          <a:lstStyle/>
          <a:p>
            <a:pPr>
              <a:defRPr sz="1400"/>
            </a:pPr>
            <a:endParaRPr lang="en-US"/>
          </a:p>
        </c:txPr>
        <c:crossAx val="46720896"/>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Sheet1!$B$2:$B$8</c:f>
            </c:numRef>
          </c:val>
        </c:ser>
        <c:ser>
          <c:idx val="1"/>
          <c:order val="1"/>
          <c:tx>
            <c:strRef>
              <c:f>Sheet1!$C$1</c:f>
              <c:strCache>
                <c:ptCount val="1"/>
                <c:pt idx="0">
                  <c:v>1 to 4</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Sheet1!$C$2:$C$8</c:f>
              <c:numCache>
                <c:formatCode>0%</c:formatCode>
                <c:ptCount val="7"/>
                <c:pt idx="0">
                  <c:v>0.62</c:v>
                </c:pt>
                <c:pt idx="1">
                  <c:v>0.65</c:v>
                </c:pt>
                <c:pt idx="2">
                  <c:v>0.68</c:v>
                </c:pt>
                <c:pt idx="3">
                  <c:v>0.73</c:v>
                </c:pt>
                <c:pt idx="4">
                  <c:v>0.76</c:v>
                </c:pt>
                <c:pt idx="5">
                  <c:v>0.84</c:v>
                </c:pt>
                <c:pt idx="6">
                  <c:v>0.78</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Sheet1!$D$2:$D$8</c:f>
              <c:numCache>
                <c:formatCode>0%</c:formatCode>
                <c:ptCount val="7"/>
                <c:pt idx="0">
                  <c:v>0.16</c:v>
                </c:pt>
                <c:pt idx="1">
                  <c:v>0.18</c:v>
                </c:pt>
                <c:pt idx="2">
                  <c:v>0.17</c:v>
                </c:pt>
                <c:pt idx="3">
                  <c:v>0.16</c:v>
                </c:pt>
                <c:pt idx="4">
                  <c:v>0.14000000000000001</c:v>
                </c:pt>
                <c:pt idx="5">
                  <c:v>0.08</c:v>
                </c:pt>
                <c:pt idx="6">
                  <c:v>0.13</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Higher</c:v>
                </c:pt>
                <c:pt idx="4">
                  <c:v>Primary</c:v>
                </c:pt>
                <c:pt idx="5">
                  <c:v>Secondary</c:v>
                </c:pt>
                <c:pt idx="6">
                  <c:v>Total</c:v>
                </c:pt>
              </c:strCache>
            </c:strRef>
          </c:cat>
          <c:val>
            <c:numRef>
              <c:f>Sheet1!$E$2:$E$8</c:f>
              <c:numCache>
                <c:formatCode>0%</c:formatCode>
                <c:ptCount val="7"/>
                <c:pt idx="0">
                  <c:v>0.21</c:v>
                </c:pt>
                <c:pt idx="1">
                  <c:v>0.16</c:v>
                </c:pt>
                <c:pt idx="2">
                  <c:v>0.15</c:v>
                </c:pt>
                <c:pt idx="3">
                  <c:v>0.1</c:v>
                </c:pt>
                <c:pt idx="4">
                  <c:v>0.09</c:v>
                </c:pt>
                <c:pt idx="5">
                  <c:v>7.0000000000000007E-2</c:v>
                </c:pt>
                <c:pt idx="6">
                  <c:v>0.09</c:v>
                </c:pt>
              </c:numCache>
            </c:numRef>
          </c:val>
        </c:ser>
        <c:dLbls>
          <c:showLegendKey val="0"/>
          <c:showVal val="0"/>
          <c:showCatName val="0"/>
          <c:showSerName val="0"/>
          <c:showPercent val="0"/>
          <c:showBubbleSize val="0"/>
        </c:dLbls>
        <c:gapWidth val="100"/>
        <c:overlap val="100"/>
        <c:axId val="46582016"/>
        <c:axId val="46580480"/>
      </c:barChart>
      <c:valAx>
        <c:axId val="46580480"/>
        <c:scaling>
          <c:orientation val="minMax"/>
        </c:scaling>
        <c:delete val="1"/>
        <c:axPos val="b"/>
        <c:numFmt formatCode="0%" sourceLinked="1"/>
        <c:majorTickMark val="out"/>
        <c:minorTickMark val="none"/>
        <c:tickLblPos val="nextTo"/>
        <c:crossAx val="46582016"/>
        <c:crosses val="autoZero"/>
        <c:crossBetween val="between"/>
      </c:valAx>
      <c:catAx>
        <c:axId val="46582016"/>
        <c:scaling>
          <c:orientation val="minMax"/>
        </c:scaling>
        <c:delete val="0"/>
        <c:axPos val="l"/>
        <c:majorTickMark val="out"/>
        <c:minorTickMark val="none"/>
        <c:tickLblPos val="nextTo"/>
        <c:txPr>
          <a:bodyPr/>
          <a:lstStyle/>
          <a:p>
            <a:pPr>
              <a:defRPr sz="1400"/>
            </a:pPr>
            <a:endParaRPr lang="en-US"/>
          </a:p>
        </c:txPr>
        <c:crossAx val="46580480"/>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Higher</c:v>
                </c:pt>
                <c:pt idx="1">
                  <c:v>Nursery</c:v>
                </c:pt>
                <c:pt idx="2">
                  <c:v>Special</c:v>
                </c:pt>
                <c:pt idx="3">
                  <c:v>Further</c:v>
                </c:pt>
                <c:pt idx="4">
                  <c:v>Primary</c:v>
                </c:pt>
                <c:pt idx="5">
                  <c:v>Secondary</c:v>
                </c:pt>
                <c:pt idx="6">
                  <c:v>Total</c:v>
                </c:pt>
              </c:strCache>
            </c:strRef>
          </c:cat>
          <c:val>
            <c:numRef>
              <c:f>Sheet1!$B$2:$B$8</c:f>
            </c:numRef>
          </c:val>
        </c:ser>
        <c:ser>
          <c:idx val="1"/>
          <c:order val="1"/>
          <c:tx>
            <c:strRef>
              <c:f>Sheet1!$C$1</c:f>
              <c:strCache>
                <c:ptCount val="1"/>
                <c:pt idx="0">
                  <c:v>Never</c:v>
                </c:pt>
              </c:strCache>
            </c:strRef>
          </c:tx>
          <c:spPr>
            <a:gradFill>
              <a:gsLst>
                <a:gs pos="0">
                  <a:srgbClr val="00B050"/>
                </a:gs>
                <a:gs pos="80000">
                  <a:srgbClr val="00B050"/>
                </a:gs>
                <a:gs pos="100000">
                  <a:srgbClr val="00B050"/>
                </a:gs>
              </a:gsLst>
              <a:lin ang="16200000" scaled="0"/>
            </a:gradFill>
            <a:ln>
              <a:noFill/>
              <a:round/>
            </a:ln>
            <a:effectLst/>
            <a:scene3d>
              <a:camera prst="orthographicFront"/>
              <a:lightRig rig="threePt" dir="t"/>
            </a:scene3d>
            <a:sp3d>
              <a:bevelT w="190500" h="38100"/>
            </a:sp3d>
          </c:spPr>
          <c:invertIfNegative val="0"/>
          <c:cat>
            <c:strRef>
              <c:f>Sheet1!$A$2:$A$8</c:f>
              <c:strCache>
                <c:ptCount val="7"/>
                <c:pt idx="0">
                  <c:v>Higher</c:v>
                </c:pt>
                <c:pt idx="1">
                  <c:v>Nursery</c:v>
                </c:pt>
                <c:pt idx="2">
                  <c:v>Special</c:v>
                </c:pt>
                <c:pt idx="3">
                  <c:v>Further</c:v>
                </c:pt>
                <c:pt idx="4">
                  <c:v>Primary</c:v>
                </c:pt>
                <c:pt idx="5">
                  <c:v>Secondary</c:v>
                </c:pt>
                <c:pt idx="6">
                  <c:v>Total</c:v>
                </c:pt>
              </c:strCache>
            </c:strRef>
          </c:cat>
          <c:val>
            <c:numRef>
              <c:f>Sheet1!$C$2:$C$8</c:f>
              <c:numCache>
                <c:formatCode>0%</c:formatCode>
                <c:ptCount val="7"/>
                <c:pt idx="0">
                  <c:v>0.01</c:v>
                </c:pt>
                <c:pt idx="1">
                  <c:v>0</c:v>
                </c:pt>
                <c:pt idx="2">
                  <c:v>0.01</c:v>
                </c:pt>
                <c:pt idx="3">
                  <c:v>0.01</c:v>
                </c:pt>
                <c:pt idx="4">
                  <c:v>0</c:v>
                </c:pt>
                <c:pt idx="5">
                  <c:v>0</c:v>
                </c:pt>
                <c:pt idx="6">
                  <c:v>0</c:v>
                </c:pt>
              </c:numCache>
            </c:numRef>
          </c:val>
        </c:ser>
        <c:ser>
          <c:idx val="2"/>
          <c:order val="2"/>
          <c:tx>
            <c:strRef>
              <c:f>Sheet1!$D$1</c:f>
              <c:strCache>
                <c:ptCount val="1"/>
                <c:pt idx="0">
                  <c:v>Very rarely</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Higher</c:v>
                </c:pt>
                <c:pt idx="1">
                  <c:v>Nursery</c:v>
                </c:pt>
                <c:pt idx="2">
                  <c:v>Special</c:v>
                </c:pt>
                <c:pt idx="3">
                  <c:v>Further</c:v>
                </c:pt>
                <c:pt idx="4">
                  <c:v>Primary</c:v>
                </c:pt>
                <c:pt idx="5">
                  <c:v>Secondary</c:v>
                </c:pt>
                <c:pt idx="6">
                  <c:v>Total</c:v>
                </c:pt>
              </c:strCache>
            </c:strRef>
          </c:cat>
          <c:val>
            <c:numRef>
              <c:f>Sheet1!$D$2:$D$8</c:f>
              <c:numCache>
                <c:formatCode>0%</c:formatCode>
                <c:ptCount val="7"/>
                <c:pt idx="0">
                  <c:v>0.06</c:v>
                </c:pt>
                <c:pt idx="1">
                  <c:v>0.09</c:v>
                </c:pt>
                <c:pt idx="2">
                  <c:v>7.0000000000000007E-2</c:v>
                </c:pt>
                <c:pt idx="3">
                  <c:v>0.08</c:v>
                </c:pt>
                <c:pt idx="4">
                  <c:v>0.05</c:v>
                </c:pt>
                <c:pt idx="5">
                  <c:v>0.05</c:v>
                </c:pt>
                <c:pt idx="6">
                  <c:v>0.05</c:v>
                </c:pt>
              </c:numCache>
            </c:numRef>
          </c:val>
        </c:ser>
        <c:ser>
          <c:idx val="3"/>
          <c:order val="3"/>
          <c:tx>
            <c:strRef>
              <c:f>Sheet1!$E$1</c:f>
              <c:strCache>
                <c:ptCount val="1"/>
                <c:pt idx="0">
                  <c:v>Occasionally</c:v>
                </c:pt>
              </c:strCache>
            </c:strRef>
          </c:tx>
          <c:spPr>
            <a:gradFill>
              <a:gsLst>
                <a:gs pos="0">
                  <a:srgbClr val="FFFF99"/>
                </a:gs>
                <a:gs pos="80000">
                  <a:srgbClr val="FFFF99"/>
                </a:gs>
                <a:gs pos="100000">
                  <a:srgbClr val="FFFF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Higher</c:v>
                </c:pt>
                <c:pt idx="1">
                  <c:v>Nursery</c:v>
                </c:pt>
                <c:pt idx="2">
                  <c:v>Special</c:v>
                </c:pt>
                <c:pt idx="3">
                  <c:v>Further</c:v>
                </c:pt>
                <c:pt idx="4">
                  <c:v>Primary</c:v>
                </c:pt>
                <c:pt idx="5">
                  <c:v>Secondary</c:v>
                </c:pt>
                <c:pt idx="6">
                  <c:v>Total</c:v>
                </c:pt>
              </c:strCache>
            </c:strRef>
          </c:cat>
          <c:val>
            <c:numRef>
              <c:f>Sheet1!$E$2:$E$8</c:f>
              <c:numCache>
                <c:formatCode>0%</c:formatCode>
                <c:ptCount val="7"/>
                <c:pt idx="0">
                  <c:v>0.6</c:v>
                </c:pt>
                <c:pt idx="1">
                  <c:v>0.56999999999999995</c:v>
                </c:pt>
                <c:pt idx="2">
                  <c:v>0.55000000000000004</c:v>
                </c:pt>
                <c:pt idx="3">
                  <c:v>0.52</c:v>
                </c:pt>
                <c:pt idx="4">
                  <c:v>0.51</c:v>
                </c:pt>
                <c:pt idx="5">
                  <c:v>0.46</c:v>
                </c:pt>
                <c:pt idx="6">
                  <c:v>0.5</c:v>
                </c:pt>
              </c:numCache>
            </c:numRef>
          </c:val>
        </c:ser>
        <c:ser>
          <c:idx val="4"/>
          <c:order val="4"/>
          <c:tx>
            <c:strRef>
              <c:f>Sheet1!$F$1</c:f>
              <c:strCache>
                <c:ptCount val="1"/>
                <c:pt idx="0">
                  <c:v>All the time</c:v>
                </c:pt>
              </c:strCache>
            </c:strRef>
          </c:tx>
          <c:spPr>
            <a:gradFill>
              <a:gsLst>
                <a:gs pos="0">
                  <a:srgbClr val="FF0000"/>
                </a:gs>
                <a:gs pos="80000">
                  <a:srgbClr val="FF0000"/>
                </a:gs>
                <a:gs pos="100000">
                  <a:srgbClr val="FF00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Higher</c:v>
                </c:pt>
                <c:pt idx="1">
                  <c:v>Nursery</c:v>
                </c:pt>
                <c:pt idx="2">
                  <c:v>Special</c:v>
                </c:pt>
                <c:pt idx="3">
                  <c:v>Further</c:v>
                </c:pt>
                <c:pt idx="4">
                  <c:v>Primary</c:v>
                </c:pt>
                <c:pt idx="5">
                  <c:v>Secondary</c:v>
                </c:pt>
                <c:pt idx="6">
                  <c:v>Total</c:v>
                </c:pt>
              </c:strCache>
            </c:strRef>
          </c:cat>
          <c:val>
            <c:numRef>
              <c:f>Sheet1!$F$2:$F$8</c:f>
              <c:numCache>
                <c:formatCode>0%</c:formatCode>
                <c:ptCount val="7"/>
                <c:pt idx="0">
                  <c:v>0.33</c:v>
                </c:pt>
                <c:pt idx="1">
                  <c:v>0.34</c:v>
                </c:pt>
                <c:pt idx="2">
                  <c:v>0.36</c:v>
                </c:pt>
                <c:pt idx="3">
                  <c:v>0.39</c:v>
                </c:pt>
                <c:pt idx="4">
                  <c:v>0.44</c:v>
                </c:pt>
                <c:pt idx="5">
                  <c:v>0.49</c:v>
                </c:pt>
                <c:pt idx="6">
                  <c:v>0.45</c:v>
                </c:pt>
              </c:numCache>
            </c:numRef>
          </c:val>
        </c:ser>
        <c:dLbls>
          <c:showLegendKey val="0"/>
          <c:showVal val="0"/>
          <c:showCatName val="0"/>
          <c:showSerName val="0"/>
          <c:showPercent val="0"/>
          <c:showBubbleSize val="0"/>
        </c:dLbls>
        <c:gapWidth val="100"/>
        <c:overlap val="100"/>
        <c:axId val="46614784"/>
        <c:axId val="46613248"/>
      </c:barChart>
      <c:valAx>
        <c:axId val="46613248"/>
        <c:scaling>
          <c:orientation val="minMax"/>
        </c:scaling>
        <c:delete val="1"/>
        <c:axPos val="b"/>
        <c:numFmt formatCode="0%" sourceLinked="1"/>
        <c:majorTickMark val="out"/>
        <c:minorTickMark val="none"/>
        <c:tickLblPos val="nextTo"/>
        <c:crossAx val="46614784"/>
        <c:crosses val="autoZero"/>
        <c:crossBetween val="between"/>
      </c:valAx>
      <c:catAx>
        <c:axId val="46614784"/>
        <c:scaling>
          <c:orientation val="minMax"/>
        </c:scaling>
        <c:delete val="0"/>
        <c:axPos val="l"/>
        <c:majorTickMark val="out"/>
        <c:minorTickMark val="none"/>
        <c:tickLblPos val="nextTo"/>
        <c:txPr>
          <a:bodyPr/>
          <a:lstStyle/>
          <a:p>
            <a:pPr>
              <a:defRPr sz="1400"/>
            </a:pPr>
            <a:endParaRPr lang="en-US"/>
          </a:p>
        </c:txPr>
        <c:crossAx val="46613248"/>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Ref>
          </c:val>
        </c:ser>
        <c:ser>
          <c:idx val="1"/>
          <c:order val="1"/>
          <c:tx>
            <c:strRef>
              <c:f>Sheet1!$C$1</c:f>
              <c:strCache>
                <c:ptCount val="1"/>
                <c:pt idx="0">
                  <c:v>10</c:v>
                </c:pt>
              </c:strCache>
            </c:strRef>
          </c:tx>
          <c:spPr>
            <a:gradFill>
              <a:gsLst>
                <a:gs pos="0">
                  <a:srgbClr val="009900"/>
                </a:gs>
                <a:gs pos="80000">
                  <a:srgbClr val="009900"/>
                </a:gs>
                <a:gs pos="100000">
                  <a:srgbClr val="009900"/>
                </a:gs>
              </a:gsLst>
              <a:lin ang="16200000" scaled="0"/>
            </a:gradFill>
            <a:ln>
              <a:noFill/>
              <a:round/>
            </a:ln>
            <a:effectLst/>
            <a:scene3d>
              <a:camera prst="orthographicFront"/>
              <a:lightRig rig="threePt" dir="t"/>
            </a:scene3d>
            <a:sp3d>
              <a:bevelT w="190500" h="38100"/>
            </a:sp3d>
          </c:spPr>
          <c:invertIfNegative val="0"/>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0.02</c:v>
                </c:pt>
                <c:pt idx="1">
                  <c:v>0.01</c:v>
                </c:pt>
                <c:pt idx="2">
                  <c:v>0.01</c:v>
                </c:pt>
                <c:pt idx="3">
                  <c:v>0.01</c:v>
                </c:pt>
                <c:pt idx="4">
                  <c:v>0.02</c:v>
                </c:pt>
                <c:pt idx="6">
                  <c:v>0.01</c:v>
                </c:pt>
              </c:numCache>
            </c:numRef>
          </c:val>
        </c:ser>
        <c:ser>
          <c:idx val="2"/>
          <c:order val="2"/>
          <c:tx>
            <c:strRef>
              <c:f>Sheet1!$D$1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dLbl>
              <c:idx val="3"/>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0.04</c:v>
                </c:pt>
                <c:pt idx="1">
                  <c:v>0.06</c:v>
                </c:pt>
                <c:pt idx="2">
                  <c:v>0.03</c:v>
                </c:pt>
                <c:pt idx="3">
                  <c:v>0.02</c:v>
                </c:pt>
                <c:pt idx="4">
                  <c:v>0.03</c:v>
                </c:pt>
                <c:pt idx="5">
                  <c:v>0.04</c:v>
                </c:pt>
                <c:pt idx="6">
                  <c:v>0.03</c:v>
                </c:pt>
              </c:numCache>
            </c:numRef>
          </c:val>
        </c:ser>
        <c:ser>
          <c:idx val="3"/>
          <c:order val="3"/>
          <c:tx>
            <c:strRef>
              <c:f>Sheet1!$E$1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0.12</c:v>
                </c:pt>
                <c:pt idx="1">
                  <c:v>0.08</c:v>
                </c:pt>
                <c:pt idx="2">
                  <c:v>0.06</c:v>
                </c:pt>
                <c:pt idx="3">
                  <c:v>0.04</c:v>
                </c:pt>
                <c:pt idx="4">
                  <c:v>0.06</c:v>
                </c:pt>
                <c:pt idx="5">
                  <c:v>0.05</c:v>
                </c:pt>
                <c:pt idx="6">
                  <c:v>0.06</c:v>
                </c:pt>
              </c:numCache>
            </c:numRef>
          </c:val>
        </c:ser>
        <c:ser>
          <c:idx val="4"/>
          <c:order val="4"/>
          <c:tx>
            <c:strRef>
              <c:f>Sheet1!$F$1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7.0000000000000007E-2</c:v>
                </c:pt>
                <c:pt idx="1">
                  <c:v>7.0000000000000007E-2</c:v>
                </c:pt>
                <c:pt idx="2">
                  <c:v>7.0000000000000007E-2</c:v>
                </c:pt>
                <c:pt idx="3">
                  <c:v>0.03</c:v>
                </c:pt>
                <c:pt idx="4">
                  <c:v>7.0000000000000007E-2</c:v>
                </c:pt>
                <c:pt idx="5">
                  <c:v>7.0000000000000007E-2</c:v>
                </c:pt>
                <c:pt idx="6">
                  <c:v>0.06</c:v>
                </c:pt>
              </c:numCache>
            </c:numRef>
          </c:val>
        </c:ser>
        <c:ser>
          <c:idx val="5"/>
          <c:order val="5"/>
          <c:tx>
            <c:strRef>
              <c:f>Sheet1!$G$1</c:f>
              <c:strCache>
                <c:ptCount val="1"/>
                <c:pt idx="0">
                  <c:v>6</c:v>
                </c:pt>
              </c:strCache>
            </c:strRef>
          </c:tx>
          <c:spPr>
            <a:gradFill>
              <a:gsLst>
                <a:gs pos="0">
                  <a:srgbClr val="CC3399"/>
                </a:gs>
                <a:gs pos="80000">
                  <a:srgbClr val="CC3399"/>
                </a:gs>
                <a:gs pos="100000">
                  <a:srgbClr val="CC33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0.08</c:v>
                </c:pt>
                <c:pt idx="1">
                  <c:v>0.1</c:v>
                </c:pt>
                <c:pt idx="2">
                  <c:v>7.0000000000000007E-2</c:v>
                </c:pt>
                <c:pt idx="3">
                  <c:v>0.04</c:v>
                </c:pt>
                <c:pt idx="4">
                  <c:v>0.06</c:v>
                </c:pt>
                <c:pt idx="5">
                  <c:v>7.0000000000000007E-2</c:v>
                </c:pt>
                <c:pt idx="6">
                  <c:v>0.06</c:v>
                </c:pt>
              </c:numCache>
            </c:numRef>
          </c:val>
        </c:ser>
        <c:ser>
          <c:idx val="6"/>
          <c:order val="6"/>
          <c:tx>
            <c:strRef>
              <c:f>Sheet1!$H$1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0.12</c:v>
                </c:pt>
                <c:pt idx="1">
                  <c:v>0.06</c:v>
                </c:pt>
                <c:pt idx="2">
                  <c:v>0.11</c:v>
                </c:pt>
                <c:pt idx="3">
                  <c:v>0.06</c:v>
                </c:pt>
                <c:pt idx="4">
                  <c:v>0.13</c:v>
                </c:pt>
                <c:pt idx="5">
                  <c:v>0.08</c:v>
                </c:pt>
                <c:pt idx="6">
                  <c:v>0.09</c:v>
                </c:pt>
              </c:numCache>
            </c:numRef>
          </c:val>
        </c:ser>
        <c:ser>
          <c:idx val="7"/>
          <c:order val="7"/>
          <c:tx>
            <c:strRef>
              <c:f>Sheet1!$I$1</c:f>
              <c:strCache>
                <c:ptCount val="1"/>
                <c:pt idx="0">
                  <c:v>4</c:v>
                </c:pt>
              </c:strCache>
            </c:strRef>
          </c:tx>
          <c:spPr>
            <a:gradFill>
              <a:gsLst>
                <a:gs pos="0">
                  <a:srgbClr val="FFFF99"/>
                </a:gs>
                <a:gs pos="80000">
                  <a:srgbClr val="FFFF99"/>
                </a:gs>
                <a:gs pos="100000">
                  <a:srgbClr val="FFFF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0.11</c:v>
                </c:pt>
                <c:pt idx="1">
                  <c:v>0.16</c:v>
                </c:pt>
                <c:pt idx="2">
                  <c:v>0.16</c:v>
                </c:pt>
                <c:pt idx="3">
                  <c:v>0.12</c:v>
                </c:pt>
                <c:pt idx="4">
                  <c:v>0.13</c:v>
                </c:pt>
                <c:pt idx="5">
                  <c:v>0.2</c:v>
                </c:pt>
                <c:pt idx="6">
                  <c:v>0.14000000000000001</c:v>
                </c:pt>
              </c:numCache>
            </c:numRef>
          </c:val>
        </c:ser>
        <c:ser>
          <c:idx val="8"/>
          <c:order val="8"/>
          <c:tx>
            <c:strRef>
              <c:f>Sheet1!$J$1</c:f>
              <c:strCache>
                <c:ptCount val="1"/>
                <c:pt idx="0">
                  <c:v>3</c:v>
                </c:pt>
              </c:strCache>
            </c:strRef>
          </c:tx>
          <c:spPr>
            <a:gradFill>
              <a:gsLst>
                <a:gs pos="0">
                  <a:srgbClr val="FFC000"/>
                </a:gs>
                <a:gs pos="80000">
                  <a:srgbClr val="FFC000"/>
                </a:gs>
                <a:gs pos="100000">
                  <a:srgbClr val="FFC00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0.18</c:v>
                </c:pt>
                <c:pt idx="1">
                  <c:v>0.22</c:v>
                </c:pt>
                <c:pt idx="2">
                  <c:v>0.22</c:v>
                </c:pt>
                <c:pt idx="3">
                  <c:v>0.22</c:v>
                </c:pt>
                <c:pt idx="4">
                  <c:v>0.23</c:v>
                </c:pt>
                <c:pt idx="5">
                  <c:v>0.28000000000000003</c:v>
                </c:pt>
                <c:pt idx="6">
                  <c:v>0.22</c:v>
                </c:pt>
              </c:numCache>
            </c:numRef>
          </c:val>
        </c:ser>
        <c:ser>
          <c:idx val="9"/>
          <c:order val="9"/>
          <c:tx>
            <c:strRef>
              <c:f>Sheet1!$K$1</c:f>
              <c:strCache>
                <c:ptCount val="1"/>
                <c:pt idx="0">
                  <c:v>2</c:v>
                </c:pt>
              </c:strCache>
            </c:strRef>
          </c:tx>
          <c:spPr>
            <a:gradFill>
              <a:gsLst>
                <a:gs pos="0">
                  <a:srgbClr val="FF5050"/>
                </a:gs>
                <a:gs pos="80000">
                  <a:srgbClr val="FF5050"/>
                </a:gs>
                <a:gs pos="100000">
                  <a:srgbClr val="FF5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0.12</c:v>
                </c:pt>
                <c:pt idx="1">
                  <c:v>0.15</c:v>
                </c:pt>
                <c:pt idx="2">
                  <c:v>0.17</c:v>
                </c:pt>
                <c:pt idx="3">
                  <c:v>0.23</c:v>
                </c:pt>
                <c:pt idx="4">
                  <c:v>0.16</c:v>
                </c:pt>
                <c:pt idx="5">
                  <c:v>0.13</c:v>
                </c:pt>
                <c:pt idx="6">
                  <c:v>0.18</c:v>
                </c:pt>
              </c:numCache>
            </c:numRef>
          </c:val>
        </c:ser>
        <c:ser>
          <c:idx val="10"/>
          <c:order val="10"/>
          <c:tx>
            <c:strRef>
              <c:f>Sheet1!$L$1</c:f>
              <c:strCache>
                <c:ptCount val="1"/>
                <c:pt idx="0">
                  <c:v>1</c:v>
                </c:pt>
              </c:strCache>
            </c:strRef>
          </c:tx>
          <c:spPr>
            <a:gradFill>
              <a:gsLst>
                <a:gs pos="0">
                  <a:srgbClr val="FF0000"/>
                </a:gs>
                <a:gs pos="80000">
                  <a:srgbClr val="FF0000"/>
                </a:gs>
                <a:gs pos="100000">
                  <a:srgbClr val="FF0000"/>
                </a:gs>
              </a:gsLst>
              <a:lin ang="16200000" scaled="0"/>
            </a:gradFill>
            <a:scene3d>
              <a:camera prst="orthographicFront"/>
              <a:lightRig rig="threePt" dir="t"/>
            </a:scene3d>
            <a:sp3d>
              <a:bevelT w="190500" h="38100"/>
            </a:sp3d>
          </c:spPr>
          <c:invertIfNegative val="0"/>
          <c:dLbls>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0.14000000000000001</c:v>
                </c:pt>
                <c:pt idx="1">
                  <c:v>0.09</c:v>
                </c:pt>
                <c:pt idx="2">
                  <c:v>0.1</c:v>
                </c:pt>
                <c:pt idx="3">
                  <c:v>0.23</c:v>
                </c:pt>
                <c:pt idx="4">
                  <c:v>0.12</c:v>
                </c:pt>
                <c:pt idx="5">
                  <c:v>0.09</c:v>
                </c:pt>
                <c:pt idx="6">
                  <c:v>0.15</c:v>
                </c:pt>
              </c:numCache>
            </c:numRef>
          </c:val>
        </c:ser>
        <c:dLbls>
          <c:showLegendKey val="0"/>
          <c:showVal val="0"/>
          <c:showCatName val="0"/>
          <c:showSerName val="0"/>
          <c:showPercent val="0"/>
          <c:showBubbleSize val="0"/>
        </c:dLbls>
        <c:gapWidth val="100"/>
        <c:overlap val="100"/>
        <c:axId val="47091072"/>
        <c:axId val="47089536"/>
      </c:barChart>
      <c:valAx>
        <c:axId val="47089536"/>
        <c:scaling>
          <c:orientation val="minMax"/>
        </c:scaling>
        <c:delete val="1"/>
        <c:axPos val="b"/>
        <c:numFmt formatCode="0%" sourceLinked="1"/>
        <c:majorTickMark val="out"/>
        <c:minorTickMark val="none"/>
        <c:tickLblPos val="nextTo"/>
        <c:crossAx val="47091072"/>
        <c:crosses val="autoZero"/>
        <c:crossBetween val="between"/>
      </c:valAx>
      <c:catAx>
        <c:axId val="47091072"/>
        <c:scaling>
          <c:orientation val="minMax"/>
        </c:scaling>
        <c:delete val="0"/>
        <c:axPos val="l"/>
        <c:majorTickMark val="out"/>
        <c:minorTickMark val="none"/>
        <c:tickLblPos val="nextTo"/>
        <c:txPr>
          <a:bodyPr/>
          <a:lstStyle/>
          <a:p>
            <a:pPr>
              <a:defRPr sz="1400"/>
            </a:pPr>
            <a:endParaRPr lang="en-US"/>
          </a:p>
        </c:txPr>
        <c:crossAx val="47089536"/>
        <c:crosses val="autoZero"/>
        <c:auto val="1"/>
        <c:lblAlgn val="ctr"/>
        <c:lblOffset val="100"/>
        <c:noMultiLvlLbl val="0"/>
      </c:catAx>
    </c:plotArea>
    <c:legend>
      <c:legendPos val="t"/>
      <c:layout>
        <c:manualLayout>
          <c:xMode val="edge"/>
          <c:yMode val="edge"/>
          <c:x val="0.11486298149411971"/>
          <c:y val="6.0626944228419063E-2"/>
          <c:w val="0.88513701850588034"/>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Sheet1!$B$2:$B$8</c:f>
            </c:numRef>
          </c:val>
        </c:ser>
        <c:ser>
          <c:idx val="1"/>
          <c:order val="1"/>
          <c:tx>
            <c:strRef>
              <c:f>Sheet1!$C$1</c:f>
              <c:strCache>
                <c:ptCount val="1"/>
                <c:pt idx="0">
                  <c:v>10 to 7 - not stressed</c:v>
                </c:pt>
              </c:strCache>
            </c:strRef>
          </c:tx>
          <c:spPr>
            <a:gradFill>
              <a:gsLst>
                <a:gs pos="0">
                  <a:srgbClr val="009900"/>
                </a:gs>
                <a:gs pos="80000">
                  <a:srgbClr val="009900"/>
                </a:gs>
                <a:gs pos="100000">
                  <a:srgbClr val="009900"/>
                </a:gs>
              </a:gsLst>
              <a:lin ang="16200000" scaled="0"/>
            </a:gradFill>
            <a:ln>
              <a:noFill/>
              <a:round/>
            </a:ln>
            <a:effectLst/>
            <a:scene3d>
              <a:camera prst="orthographicFront"/>
              <a:lightRig rig="threePt" dir="t"/>
            </a:scene3d>
            <a:sp3d>
              <a:bevelT w="190500" h="38100"/>
            </a:sp3d>
          </c:spPr>
          <c:invertIfNegative val="0"/>
          <c:dLbls>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Sheet1!$C$2:$C$8</c:f>
              <c:numCache>
                <c:formatCode>0%</c:formatCode>
                <c:ptCount val="7"/>
                <c:pt idx="0">
                  <c:v>0.25</c:v>
                </c:pt>
                <c:pt idx="1">
                  <c:v>0.22</c:v>
                </c:pt>
                <c:pt idx="2">
                  <c:v>0.18</c:v>
                </c:pt>
                <c:pt idx="3">
                  <c:v>0.17</c:v>
                </c:pt>
                <c:pt idx="4">
                  <c:v>0.16</c:v>
                </c:pt>
                <c:pt idx="5">
                  <c:v>0.1</c:v>
                </c:pt>
                <c:pt idx="6">
                  <c:v>0.16</c:v>
                </c:pt>
              </c:numCache>
            </c:numRef>
          </c:val>
        </c:ser>
        <c:ser>
          <c:idx val="2"/>
          <c:order val="2"/>
          <c:tx>
            <c:strRef>
              <c:f>Sheet1!$D$1</c:f>
              <c:strCache>
                <c:ptCount val="1"/>
                <c:pt idx="0">
                  <c:v>6 and 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Sheet1!$D$2:$D$8</c:f>
              <c:numCache>
                <c:formatCode>0%</c:formatCode>
                <c:ptCount val="7"/>
                <c:pt idx="0">
                  <c:v>0.2</c:v>
                </c:pt>
                <c:pt idx="1">
                  <c:v>0.16</c:v>
                </c:pt>
                <c:pt idx="2">
                  <c:v>0.19</c:v>
                </c:pt>
                <c:pt idx="3">
                  <c:v>0.18</c:v>
                </c:pt>
                <c:pt idx="4">
                  <c:v>0.15</c:v>
                </c:pt>
                <c:pt idx="5">
                  <c:v>0.1</c:v>
                </c:pt>
                <c:pt idx="6">
                  <c:v>0.15</c:v>
                </c:pt>
              </c:numCache>
            </c:numRef>
          </c:val>
        </c:ser>
        <c:ser>
          <c:idx val="3"/>
          <c:order val="3"/>
          <c:tx>
            <c:strRef>
              <c:f>Sheet1!$E$1</c:f>
              <c:strCache>
                <c:ptCount val="1"/>
                <c:pt idx="0">
                  <c:v>4 to 1 - extremely stressed</c:v>
                </c:pt>
              </c:strCache>
            </c:strRef>
          </c:tx>
          <c:spPr>
            <a:gradFill>
              <a:gsLst>
                <a:gs pos="0">
                  <a:srgbClr val="FF0000"/>
                </a:gs>
                <a:gs pos="80000">
                  <a:srgbClr val="FF0000"/>
                </a:gs>
                <a:gs pos="100000">
                  <a:srgbClr val="FF00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Sheet1!$E$2:$E$8</c:f>
              <c:numCache>
                <c:formatCode>0%</c:formatCode>
                <c:ptCount val="7"/>
                <c:pt idx="0">
                  <c:v>0.55000000000000004</c:v>
                </c:pt>
                <c:pt idx="1">
                  <c:v>0.62</c:v>
                </c:pt>
                <c:pt idx="2">
                  <c:v>0.64</c:v>
                </c:pt>
                <c:pt idx="3">
                  <c:v>0.65</c:v>
                </c:pt>
                <c:pt idx="4">
                  <c:v>0.7</c:v>
                </c:pt>
                <c:pt idx="5">
                  <c:v>0.8</c:v>
                </c:pt>
                <c:pt idx="6">
                  <c:v>0.69</c:v>
                </c:pt>
              </c:numCache>
            </c:numRef>
          </c:val>
        </c:ser>
        <c:dLbls>
          <c:showLegendKey val="0"/>
          <c:showVal val="0"/>
          <c:showCatName val="0"/>
          <c:showSerName val="0"/>
          <c:showPercent val="0"/>
          <c:showBubbleSize val="0"/>
        </c:dLbls>
        <c:gapWidth val="100"/>
        <c:overlap val="100"/>
        <c:axId val="46847872"/>
        <c:axId val="46846336"/>
      </c:barChart>
      <c:valAx>
        <c:axId val="46846336"/>
        <c:scaling>
          <c:orientation val="minMax"/>
        </c:scaling>
        <c:delete val="1"/>
        <c:axPos val="b"/>
        <c:numFmt formatCode="0%" sourceLinked="1"/>
        <c:majorTickMark val="out"/>
        <c:minorTickMark val="none"/>
        <c:tickLblPos val="nextTo"/>
        <c:crossAx val="46847872"/>
        <c:crosses val="autoZero"/>
        <c:crossBetween val="between"/>
      </c:valAx>
      <c:catAx>
        <c:axId val="46847872"/>
        <c:scaling>
          <c:orientation val="minMax"/>
        </c:scaling>
        <c:delete val="0"/>
        <c:axPos val="l"/>
        <c:majorTickMark val="out"/>
        <c:minorTickMark val="none"/>
        <c:tickLblPos val="nextTo"/>
        <c:txPr>
          <a:bodyPr/>
          <a:lstStyle/>
          <a:p>
            <a:pPr>
              <a:defRPr sz="1400"/>
            </a:pPr>
            <a:endParaRPr lang="en-US"/>
          </a:p>
        </c:txPr>
        <c:crossAx val="46846336"/>
        <c:crosses val="autoZero"/>
        <c:auto val="1"/>
        <c:lblAlgn val="ctr"/>
        <c:lblOffset val="100"/>
        <c:noMultiLvlLbl val="0"/>
      </c:catAx>
    </c:plotArea>
    <c:legend>
      <c:legendPos val="t"/>
      <c:layout>
        <c:manualLayout>
          <c:xMode val="edge"/>
          <c:yMode val="edge"/>
          <c:x val="0.11486298149411971"/>
          <c:y val="6.0626944228419063E-2"/>
          <c:w val="0.88513701850588034"/>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Cache>
                <c:formatCode>0%</c:formatCode>
                <c:ptCount val="7"/>
                <c:pt idx="0">
                  <c:v>0.01</c:v>
                </c:pt>
                <c:pt idx="1">
                  <c:v>0.01</c:v>
                </c:pt>
                <c:pt idx="2">
                  <c:v>0.01</c:v>
                </c:pt>
                <c:pt idx="3">
                  <c:v>0.01</c:v>
                </c:pt>
                <c:pt idx="4">
                  <c:v>0.01</c:v>
                </c:pt>
                <c:pt idx="6">
                  <c:v>0.01</c:v>
                </c:pt>
              </c:numCache>
            </c:numRef>
          </c:val>
        </c:ser>
        <c:ser>
          <c:idx val="1"/>
          <c:order val="1"/>
          <c:tx>
            <c:strRef>
              <c:f>Sheet1!$C$1</c:f>
              <c:strCache>
                <c:ptCount val="1"/>
                <c:pt idx="0">
                  <c:v>Lot less</c:v>
                </c:pt>
              </c:strCache>
            </c:strRef>
          </c:tx>
          <c:spPr>
            <a:gradFill>
              <a:gsLst>
                <a:gs pos="0">
                  <a:srgbClr val="00B050"/>
                </a:gs>
                <a:gs pos="80000">
                  <a:srgbClr val="00B050"/>
                </a:gs>
                <a:gs pos="100000">
                  <a:srgbClr val="00B050"/>
                </a:gs>
              </a:gsLst>
              <a:lin ang="16200000" scaled="0"/>
            </a:gradFill>
            <a:ln>
              <a:noFill/>
              <a:round/>
            </a:ln>
            <a:effectLst/>
            <a:scene3d>
              <a:camera prst="orthographicFront"/>
              <a:lightRig rig="threePt" dir="t"/>
            </a:scene3d>
            <a:sp3d>
              <a:bevelT w="190500" h="38100"/>
            </a:sp3d>
          </c:spPr>
          <c:invertIfNegative val="0"/>
          <c:dLbls>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0.09</c:v>
                </c:pt>
                <c:pt idx="1">
                  <c:v>0.09</c:v>
                </c:pt>
                <c:pt idx="2">
                  <c:v>0.06</c:v>
                </c:pt>
                <c:pt idx="3">
                  <c:v>0.06</c:v>
                </c:pt>
                <c:pt idx="4">
                  <c:v>0.06</c:v>
                </c:pt>
                <c:pt idx="5">
                  <c:v>0.08</c:v>
                </c:pt>
                <c:pt idx="6">
                  <c:v>0.06</c:v>
                </c:pt>
              </c:numCache>
            </c:numRef>
          </c:val>
        </c:ser>
        <c:ser>
          <c:idx val="2"/>
          <c:order val="2"/>
          <c:tx>
            <c:strRef>
              <c:f>Sheet1!$D$1</c:f>
              <c:strCache>
                <c:ptCount val="1"/>
                <c:pt idx="0">
                  <c:v>Little less</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0.13</c:v>
                </c:pt>
                <c:pt idx="1">
                  <c:v>0.11</c:v>
                </c:pt>
                <c:pt idx="2">
                  <c:v>0.11</c:v>
                </c:pt>
                <c:pt idx="3">
                  <c:v>0.03</c:v>
                </c:pt>
                <c:pt idx="4">
                  <c:v>0.09</c:v>
                </c:pt>
                <c:pt idx="5">
                  <c:v>0.06</c:v>
                </c:pt>
                <c:pt idx="6">
                  <c:v>0.08</c:v>
                </c:pt>
              </c:numCache>
            </c:numRef>
          </c:val>
        </c:ser>
        <c:ser>
          <c:idx val="3"/>
          <c:order val="3"/>
          <c:tx>
            <c:strRef>
              <c:f>Sheet1!$E$1</c:f>
              <c:strCache>
                <c:ptCount val="1"/>
                <c:pt idx="0">
                  <c:v>Same</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0.26</c:v>
                </c:pt>
                <c:pt idx="1">
                  <c:v>0.35</c:v>
                </c:pt>
                <c:pt idx="2">
                  <c:v>0.31</c:v>
                </c:pt>
                <c:pt idx="3">
                  <c:v>0.13</c:v>
                </c:pt>
                <c:pt idx="4">
                  <c:v>0.27</c:v>
                </c:pt>
                <c:pt idx="5">
                  <c:v>0.34</c:v>
                </c:pt>
                <c:pt idx="6">
                  <c:v>0.24</c:v>
                </c:pt>
              </c:numCache>
            </c:numRef>
          </c:val>
        </c:ser>
        <c:ser>
          <c:idx val="4"/>
          <c:order val="4"/>
          <c:tx>
            <c:strRef>
              <c:f>Sheet1!$F$1</c:f>
              <c:strCache>
                <c:ptCount val="1"/>
                <c:pt idx="0">
                  <c:v>Little more</c:v>
                </c:pt>
              </c:strCache>
            </c:strRef>
          </c:tx>
          <c:spPr>
            <a:gradFill>
              <a:gsLst>
                <a:gs pos="0">
                  <a:srgbClr val="FFC000"/>
                </a:gs>
                <a:gs pos="80000">
                  <a:srgbClr val="FFC000"/>
                </a:gs>
                <a:gs pos="100000">
                  <a:srgbClr val="FFC00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0.27</c:v>
                </c:pt>
                <c:pt idx="1">
                  <c:v>0.27</c:v>
                </c:pt>
                <c:pt idx="2">
                  <c:v>0.27</c:v>
                </c:pt>
                <c:pt idx="3">
                  <c:v>0.22</c:v>
                </c:pt>
                <c:pt idx="4">
                  <c:v>0.28000000000000003</c:v>
                </c:pt>
                <c:pt idx="5">
                  <c:v>0.28999999999999998</c:v>
                </c:pt>
                <c:pt idx="6">
                  <c:v>0.25</c:v>
                </c:pt>
              </c:numCache>
            </c:numRef>
          </c:val>
        </c:ser>
        <c:ser>
          <c:idx val="5"/>
          <c:order val="5"/>
          <c:tx>
            <c:strRef>
              <c:f>Sheet1!$G$1</c:f>
              <c:strCache>
                <c:ptCount val="1"/>
                <c:pt idx="0">
                  <c:v>Lot more</c:v>
                </c:pt>
              </c:strCache>
            </c:strRef>
          </c:tx>
          <c:spPr>
            <a:gradFill>
              <a:gsLst>
                <a:gs pos="0">
                  <a:srgbClr val="FF0000"/>
                </a:gs>
                <a:gs pos="80000">
                  <a:srgbClr val="FF0000"/>
                </a:gs>
                <a:gs pos="100000">
                  <a:srgbClr val="FF00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0.25</c:v>
                </c:pt>
                <c:pt idx="1">
                  <c:v>0.17</c:v>
                </c:pt>
                <c:pt idx="2">
                  <c:v>0.24</c:v>
                </c:pt>
                <c:pt idx="3">
                  <c:v>0.55000000000000004</c:v>
                </c:pt>
                <c:pt idx="4">
                  <c:v>0.3</c:v>
                </c:pt>
                <c:pt idx="5">
                  <c:v>0.23</c:v>
                </c:pt>
                <c:pt idx="6">
                  <c:v>0.36</c:v>
                </c:pt>
              </c:numCache>
            </c:numRef>
          </c:val>
        </c:ser>
        <c:dLbls>
          <c:showLegendKey val="0"/>
          <c:showVal val="0"/>
          <c:showCatName val="0"/>
          <c:showSerName val="0"/>
          <c:showPercent val="0"/>
          <c:showBubbleSize val="0"/>
        </c:dLbls>
        <c:gapWidth val="100"/>
        <c:overlap val="100"/>
        <c:axId val="47045632"/>
        <c:axId val="47044096"/>
      </c:barChart>
      <c:valAx>
        <c:axId val="47044096"/>
        <c:scaling>
          <c:orientation val="minMax"/>
        </c:scaling>
        <c:delete val="1"/>
        <c:axPos val="b"/>
        <c:numFmt formatCode="0%" sourceLinked="1"/>
        <c:majorTickMark val="out"/>
        <c:minorTickMark val="none"/>
        <c:tickLblPos val="nextTo"/>
        <c:crossAx val="47045632"/>
        <c:crosses val="autoZero"/>
        <c:crossBetween val="between"/>
      </c:valAx>
      <c:catAx>
        <c:axId val="47045632"/>
        <c:scaling>
          <c:orientation val="minMax"/>
        </c:scaling>
        <c:delete val="0"/>
        <c:axPos val="l"/>
        <c:majorTickMark val="out"/>
        <c:minorTickMark val="none"/>
        <c:tickLblPos val="nextTo"/>
        <c:txPr>
          <a:bodyPr/>
          <a:lstStyle/>
          <a:p>
            <a:pPr>
              <a:defRPr sz="1400"/>
            </a:pPr>
            <a:endParaRPr lang="en-US"/>
          </a:p>
        </c:txPr>
        <c:crossAx val="47044096"/>
        <c:crosses val="autoZero"/>
        <c:auto val="1"/>
        <c:lblAlgn val="ctr"/>
        <c:lblOffset val="100"/>
        <c:noMultiLvlLbl val="0"/>
      </c:catAx>
    </c:plotArea>
    <c:legend>
      <c:legendPos val="t"/>
      <c:layout>
        <c:manualLayout>
          <c:xMode val="edge"/>
          <c:yMode val="edge"/>
          <c:x val="0.12431133643880839"/>
          <c:y val="6.0626944228419063E-2"/>
          <c:w val="0.87568866356119157"/>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Sheet1!$A$2:$A$12</c:f>
              <c:strCache>
                <c:ptCount val="11"/>
                <c:pt idx="0">
                  <c:v>Facilities</c:v>
                </c:pt>
                <c:pt idx="1">
                  <c:v>Physical environment</c:v>
                </c:pt>
                <c:pt idx="2">
                  <c:v>Staffing levels/shortages/lack of cover</c:v>
                </c:pt>
                <c:pt idx="3">
                  <c:v>Paperwork/admin/bureaucracy</c:v>
                </c:pt>
                <c:pt idx="4">
                  <c:v>Amount of extra curricular work</c:v>
                </c:pt>
                <c:pt idx="5">
                  <c:v>New things to train for</c:v>
                </c:pt>
                <c:pt idx="6">
                  <c:v>Dealing with colleagues</c:v>
                </c:pt>
                <c:pt idx="7">
                  <c:v>Dealing with students</c:v>
                </c:pt>
                <c:pt idx="8">
                  <c:v>Dealing with management</c:v>
                </c:pt>
                <c:pt idx="9">
                  <c:v>Changes to the curriculum</c:v>
                </c:pt>
                <c:pt idx="10">
                  <c:v>My workload</c:v>
                </c:pt>
              </c:strCache>
            </c:strRef>
          </c:cat>
          <c:val>
            <c:numRef>
              <c:f>Sheet1!$B$2:$B$12</c:f>
              <c:numCache>
                <c:formatCode>0%</c:formatCode>
                <c:ptCount val="11"/>
                <c:pt idx="0">
                  <c:v>0.01</c:v>
                </c:pt>
                <c:pt idx="1">
                  <c:v>0.01</c:v>
                </c:pt>
                <c:pt idx="2">
                  <c:v>0.01</c:v>
                </c:pt>
                <c:pt idx="3">
                  <c:v>0.01</c:v>
                </c:pt>
                <c:pt idx="4">
                  <c:v>0.02</c:v>
                </c:pt>
                <c:pt idx="5">
                  <c:v>0.03</c:v>
                </c:pt>
                <c:pt idx="6">
                  <c:v>0.04</c:v>
                </c:pt>
                <c:pt idx="7">
                  <c:v>0.06</c:v>
                </c:pt>
                <c:pt idx="8">
                  <c:v>0.1</c:v>
                </c:pt>
                <c:pt idx="9">
                  <c:v>0.23</c:v>
                </c:pt>
                <c:pt idx="10">
                  <c:v>0.41</c:v>
                </c:pt>
              </c:numCache>
            </c:numRef>
          </c:val>
        </c:ser>
        <c:dLbls>
          <c:showLegendKey val="0"/>
          <c:showVal val="0"/>
          <c:showCatName val="0"/>
          <c:showSerName val="0"/>
          <c:showPercent val="0"/>
          <c:showBubbleSize val="0"/>
        </c:dLbls>
        <c:gapWidth val="100"/>
        <c:axId val="46973696"/>
        <c:axId val="46963712"/>
      </c:barChart>
      <c:valAx>
        <c:axId val="46963712"/>
        <c:scaling>
          <c:orientation val="minMax"/>
          <c:max val="1"/>
          <c:min val="0"/>
        </c:scaling>
        <c:delete val="1"/>
        <c:axPos val="b"/>
        <c:numFmt formatCode="0%" sourceLinked="1"/>
        <c:majorTickMark val="out"/>
        <c:minorTickMark val="none"/>
        <c:tickLblPos val="nextTo"/>
        <c:crossAx val="46973696"/>
        <c:crosses val="autoZero"/>
        <c:crossBetween val="between"/>
        <c:majorUnit val="0.2"/>
      </c:valAx>
      <c:catAx>
        <c:axId val="46973696"/>
        <c:scaling>
          <c:orientation val="minMax"/>
        </c:scaling>
        <c:delete val="0"/>
        <c:axPos val="l"/>
        <c:majorTickMark val="out"/>
        <c:minorTickMark val="none"/>
        <c:tickLblPos val="nextTo"/>
        <c:txPr>
          <a:bodyPr/>
          <a:lstStyle/>
          <a:p>
            <a:pPr>
              <a:defRPr sz="1400"/>
            </a:pPr>
            <a:endParaRPr lang="en-US"/>
          </a:p>
        </c:txPr>
        <c:crossAx val="4696371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Column1</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0.06</c:v>
                </c:pt>
                <c:pt idx="1">
                  <c:v>0.06</c:v>
                </c:pt>
                <c:pt idx="2">
                  <c:v>0.06</c:v>
                </c:pt>
                <c:pt idx="3">
                  <c:v>0.1</c:v>
                </c:pt>
                <c:pt idx="4">
                  <c:v>0.08</c:v>
                </c:pt>
                <c:pt idx="5">
                  <c:v>0.04</c:v>
                </c:pt>
                <c:pt idx="6">
                  <c:v>0.08</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0.1</c:v>
                </c:pt>
                <c:pt idx="1">
                  <c:v>0.04</c:v>
                </c:pt>
                <c:pt idx="2">
                  <c:v>0.1</c:v>
                </c:pt>
                <c:pt idx="3">
                  <c:v>0.15</c:v>
                </c:pt>
                <c:pt idx="4">
                  <c:v>0.13</c:v>
                </c:pt>
                <c:pt idx="5">
                  <c:v>0.13</c:v>
                </c:pt>
                <c:pt idx="6">
                  <c:v>0.12</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0.14000000000000001</c:v>
                </c:pt>
                <c:pt idx="1">
                  <c:v>0.13</c:v>
                </c:pt>
                <c:pt idx="2">
                  <c:v>0.16</c:v>
                </c:pt>
                <c:pt idx="3">
                  <c:v>0.19</c:v>
                </c:pt>
                <c:pt idx="4">
                  <c:v>0.15</c:v>
                </c:pt>
                <c:pt idx="5">
                  <c:v>0.19</c:v>
                </c:pt>
                <c:pt idx="6">
                  <c:v>0.17</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0.12</c:v>
                </c:pt>
                <c:pt idx="1">
                  <c:v>0.11</c:v>
                </c:pt>
                <c:pt idx="2">
                  <c:v>0.14000000000000001</c:v>
                </c:pt>
                <c:pt idx="3">
                  <c:v>0.13</c:v>
                </c:pt>
                <c:pt idx="4">
                  <c:v>0.15</c:v>
                </c:pt>
                <c:pt idx="5">
                  <c:v>0.16</c:v>
                </c:pt>
                <c:pt idx="6">
                  <c:v>0.14000000000000001</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0.11</c:v>
                </c:pt>
                <c:pt idx="1">
                  <c:v>0.16</c:v>
                </c:pt>
                <c:pt idx="2">
                  <c:v>0.16</c:v>
                </c:pt>
                <c:pt idx="3">
                  <c:v>0.13</c:v>
                </c:pt>
                <c:pt idx="4">
                  <c:v>0.15</c:v>
                </c:pt>
                <c:pt idx="5">
                  <c:v>0.11</c:v>
                </c:pt>
                <c:pt idx="6">
                  <c:v>0.14000000000000001</c:v>
                </c:pt>
              </c:numCache>
            </c:numRef>
          </c:val>
        </c:ser>
        <c:ser>
          <c:idx val="6"/>
          <c:order val="6"/>
          <c:tx>
            <c:strRef>
              <c:f>Sheet1!$H$1</c:f>
              <c:strCache>
                <c:ptCount val="1"/>
                <c:pt idx="0">
                  <c:v>6</c:v>
                </c:pt>
              </c:strCache>
            </c:strRef>
          </c:tx>
          <c:spPr>
            <a:gradFill>
              <a:gsLst>
                <a:gs pos="0">
                  <a:srgbClr val="CC3399"/>
                </a:gs>
                <a:gs pos="80000">
                  <a:srgbClr val="CC3399"/>
                </a:gs>
                <a:gs pos="100000">
                  <a:srgbClr val="CC33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0.12</c:v>
                </c:pt>
                <c:pt idx="1">
                  <c:v>0.13</c:v>
                </c:pt>
                <c:pt idx="2">
                  <c:v>0.1</c:v>
                </c:pt>
                <c:pt idx="3">
                  <c:v>0.08</c:v>
                </c:pt>
                <c:pt idx="4">
                  <c:v>0.09</c:v>
                </c:pt>
                <c:pt idx="5">
                  <c:v>0.12</c:v>
                </c:pt>
                <c:pt idx="6">
                  <c:v>0.09</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0.12</c:v>
                </c:pt>
                <c:pt idx="1">
                  <c:v>0.15</c:v>
                </c:pt>
                <c:pt idx="2">
                  <c:v>0.11</c:v>
                </c:pt>
                <c:pt idx="3">
                  <c:v>0.08</c:v>
                </c:pt>
                <c:pt idx="4">
                  <c:v>0.09</c:v>
                </c:pt>
                <c:pt idx="5">
                  <c:v>0.11</c:v>
                </c:pt>
                <c:pt idx="6">
                  <c:v>0.1</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0.12</c:v>
                </c:pt>
                <c:pt idx="1">
                  <c:v>0.12</c:v>
                </c:pt>
                <c:pt idx="2">
                  <c:v>0.11</c:v>
                </c:pt>
                <c:pt idx="3">
                  <c:v>0.08</c:v>
                </c:pt>
                <c:pt idx="4">
                  <c:v>0.09</c:v>
                </c:pt>
                <c:pt idx="5">
                  <c:v>0.09</c:v>
                </c:pt>
                <c:pt idx="6">
                  <c:v>0.1</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7.0000000000000007E-2</c:v>
                </c:pt>
                <c:pt idx="1">
                  <c:v>0.08</c:v>
                </c:pt>
                <c:pt idx="2">
                  <c:v>0.05</c:v>
                </c:pt>
                <c:pt idx="3">
                  <c:v>0.04</c:v>
                </c:pt>
                <c:pt idx="4">
                  <c:v>0.04</c:v>
                </c:pt>
                <c:pt idx="5">
                  <c:v>0.03</c:v>
                </c:pt>
                <c:pt idx="6">
                  <c:v>0.04</c:v>
                </c:pt>
              </c:numCache>
            </c:numRef>
          </c:val>
        </c:ser>
        <c:ser>
          <c:idx val="10"/>
          <c:order val="10"/>
          <c:tx>
            <c:strRef>
              <c:f>Sheet1!$L$1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dLbl>
              <c:idx val="1"/>
              <c:delete val="1"/>
            </c:dLbl>
            <c:dLbl>
              <c:idx val="2"/>
              <c:delete val="1"/>
            </c:dLbl>
            <c:dLbl>
              <c:idx val="3"/>
              <c:delete val="1"/>
            </c:dLbl>
            <c:dLbl>
              <c:idx val="4"/>
              <c:delete val="1"/>
            </c:dLbl>
            <c:dLbl>
              <c:idx val="5"/>
              <c:delete val="1"/>
            </c:dLbl>
            <c:dLbl>
              <c:idx val="6"/>
              <c:delete val="1"/>
            </c:dLbl>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0.04</c:v>
                </c:pt>
                <c:pt idx="1">
                  <c:v>0.01</c:v>
                </c:pt>
                <c:pt idx="2">
                  <c:v>0.02</c:v>
                </c:pt>
                <c:pt idx="3">
                  <c:v>0.02</c:v>
                </c:pt>
                <c:pt idx="4">
                  <c:v>0.02</c:v>
                </c:pt>
                <c:pt idx="5">
                  <c:v>0.02</c:v>
                </c:pt>
                <c:pt idx="6">
                  <c:v>0.02</c:v>
                </c:pt>
              </c:numCache>
            </c:numRef>
          </c:val>
        </c:ser>
        <c:dLbls>
          <c:showLegendKey val="0"/>
          <c:showVal val="0"/>
          <c:showCatName val="0"/>
          <c:showSerName val="0"/>
          <c:showPercent val="0"/>
          <c:showBubbleSize val="0"/>
        </c:dLbls>
        <c:gapWidth val="100"/>
        <c:overlap val="100"/>
        <c:axId val="47190784"/>
        <c:axId val="47545344"/>
      </c:barChart>
      <c:valAx>
        <c:axId val="47545344"/>
        <c:scaling>
          <c:orientation val="minMax"/>
        </c:scaling>
        <c:delete val="1"/>
        <c:axPos val="b"/>
        <c:numFmt formatCode="0%" sourceLinked="1"/>
        <c:majorTickMark val="out"/>
        <c:minorTickMark val="none"/>
        <c:tickLblPos val="nextTo"/>
        <c:crossAx val="47190784"/>
        <c:crosses val="autoZero"/>
        <c:crossBetween val="between"/>
      </c:valAx>
      <c:catAx>
        <c:axId val="47190784"/>
        <c:scaling>
          <c:orientation val="minMax"/>
        </c:scaling>
        <c:delete val="0"/>
        <c:axPos val="l"/>
        <c:majorTickMark val="out"/>
        <c:minorTickMark val="none"/>
        <c:tickLblPos val="nextTo"/>
        <c:txPr>
          <a:bodyPr/>
          <a:lstStyle/>
          <a:p>
            <a:pPr>
              <a:defRPr sz="1400"/>
            </a:pPr>
            <a:endParaRPr lang="en-US"/>
          </a:p>
        </c:txPr>
        <c:crossAx val="47545344"/>
        <c:crosses val="autoZero"/>
        <c:auto val="1"/>
        <c:lblAlgn val="ctr"/>
        <c:lblOffset val="100"/>
        <c:noMultiLvlLbl val="0"/>
      </c:catAx>
    </c:plotArea>
    <c:legend>
      <c:legendPos val="t"/>
      <c:layout>
        <c:manualLayout>
          <c:xMode val="edge"/>
          <c:yMode val="edge"/>
          <c:x val="0.12431133643880839"/>
          <c:y val="6.0626944228419063E-2"/>
          <c:w val="0.87568866356119157"/>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Sheet1!$A$2:$A$14</c:f>
              <c:strCache>
                <c:ptCount val="8"/>
                <c:pt idx="0">
                  <c:v>Male</c:v>
                </c:pt>
                <c:pt idx="1">
                  <c:v>Female</c:v>
                </c:pt>
                <c:pt idx="3">
                  <c:v>18-24</c:v>
                </c:pt>
                <c:pt idx="4">
                  <c:v>24-34</c:v>
                </c:pt>
                <c:pt idx="5">
                  <c:v>35-44</c:v>
                </c:pt>
                <c:pt idx="6">
                  <c:v>45-54</c:v>
                </c:pt>
                <c:pt idx="7">
                  <c:v>55+</c:v>
                </c:pt>
              </c:strCache>
            </c:strRef>
          </c:cat>
          <c:val>
            <c:numRef>
              <c:f>Sheet1!$B$2:$B$14</c:f>
              <c:numCache>
                <c:formatCode>0%</c:formatCode>
                <c:ptCount val="8"/>
                <c:pt idx="0">
                  <c:v>0.23</c:v>
                </c:pt>
                <c:pt idx="1">
                  <c:v>0.77</c:v>
                </c:pt>
                <c:pt idx="3">
                  <c:v>0.02</c:v>
                </c:pt>
                <c:pt idx="4">
                  <c:v>0.2</c:v>
                </c:pt>
                <c:pt idx="5">
                  <c:v>0.23</c:v>
                </c:pt>
                <c:pt idx="6">
                  <c:v>0.3</c:v>
                </c:pt>
                <c:pt idx="7">
                  <c:v>0.25</c:v>
                </c:pt>
              </c:numCache>
            </c:numRef>
          </c:val>
        </c:ser>
        <c:dLbls>
          <c:showLegendKey val="0"/>
          <c:showVal val="0"/>
          <c:showCatName val="0"/>
          <c:showSerName val="0"/>
          <c:showPercent val="0"/>
          <c:showBubbleSize val="0"/>
        </c:dLbls>
        <c:gapWidth val="100"/>
        <c:axId val="39716352"/>
        <c:axId val="39714816"/>
      </c:barChart>
      <c:valAx>
        <c:axId val="39714816"/>
        <c:scaling>
          <c:orientation val="minMax"/>
          <c:max val="1"/>
          <c:min val="0"/>
        </c:scaling>
        <c:delete val="1"/>
        <c:axPos val="l"/>
        <c:numFmt formatCode="0%" sourceLinked="1"/>
        <c:majorTickMark val="out"/>
        <c:minorTickMark val="none"/>
        <c:tickLblPos val="nextTo"/>
        <c:crossAx val="39716352"/>
        <c:crosses val="autoZero"/>
        <c:crossBetween val="between"/>
        <c:majorUnit val="0.2"/>
      </c:valAx>
      <c:catAx>
        <c:axId val="39716352"/>
        <c:scaling>
          <c:orientation val="minMax"/>
        </c:scaling>
        <c:delete val="0"/>
        <c:axPos val="b"/>
        <c:majorTickMark val="out"/>
        <c:minorTickMark val="none"/>
        <c:tickLblPos val="nextTo"/>
        <c:txPr>
          <a:bodyPr/>
          <a:lstStyle/>
          <a:p>
            <a:pPr>
              <a:defRPr sz="1400"/>
            </a:pPr>
            <a:endParaRPr lang="en-US"/>
          </a:p>
        </c:txPr>
        <c:crossAx val="3971481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Column1</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Sheet1!$B$2:$B$8</c:f>
            </c:numRef>
          </c:val>
        </c:ser>
        <c:ser>
          <c:idx val="1"/>
          <c:order val="1"/>
          <c:tx>
            <c:strRef>
              <c:f>Sheet1!$C$1</c:f>
              <c:strCache>
                <c:ptCount val="1"/>
                <c:pt idx="0">
                  <c:v>1 to 4</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Sheet1!$C$2:$C$8</c:f>
              <c:numCache>
                <c:formatCode>0%</c:formatCode>
                <c:ptCount val="7"/>
                <c:pt idx="0">
                  <c:v>0.34</c:v>
                </c:pt>
                <c:pt idx="1">
                  <c:v>0.42</c:v>
                </c:pt>
                <c:pt idx="2">
                  <c:v>0.46</c:v>
                </c:pt>
                <c:pt idx="3">
                  <c:v>0.51</c:v>
                </c:pt>
                <c:pt idx="4">
                  <c:v>0.52</c:v>
                </c:pt>
                <c:pt idx="5">
                  <c:v>0.56999999999999995</c:v>
                </c:pt>
                <c:pt idx="6">
                  <c:v>0.51</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Sheet1!$D$2:$D$8</c:f>
              <c:numCache>
                <c:formatCode>0%</c:formatCode>
                <c:ptCount val="7"/>
                <c:pt idx="0">
                  <c:v>0.28999999999999998</c:v>
                </c:pt>
                <c:pt idx="1">
                  <c:v>0.23</c:v>
                </c:pt>
                <c:pt idx="2">
                  <c:v>0.26</c:v>
                </c:pt>
                <c:pt idx="3">
                  <c:v>0.24</c:v>
                </c:pt>
                <c:pt idx="4">
                  <c:v>0.23</c:v>
                </c:pt>
                <c:pt idx="5">
                  <c:v>0.21</c:v>
                </c:pt>
                <c:pt idx="6">
                  <c:v>0.23</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Sheet1!$E$2:$E$8</c:f>
              <c:numCache>
                <c:formatCode>0%</c:formatCode>
                <c:ptCount val="7"/>
                <c:pt idx="0">
                  <c:v>0.36</c:v>
                </c:pt>
                <c:pt idx="1">
                  <c:v>0.35</c:v>
                </c:pt>
                <c:pt idx="2">
                  <c:v>0.28999999999999998</c:v>
                </c:pt>
                <c:pt idx="3">
                  <c:v>0.24</c:v>
                </c:pt>
                <c:pt idx="4">
                  <c:v>0.25</c:v>
                </c:pt>
                <c:pt idx="5">
                  <c:v>0.22</c:v>
                </c:pt>
                <c:pt idx="6">
                  <c:v>0.26</c:v>
                </c:pt>
              </c:numCache>
            </c:numRef>
          </c:val>
        </c:ser>
        <c:dLbls>
          <c:showLegendKey val="0"/>
          <c:showVal val="0"/>
          <c:showCatName val="0"/>
          <c:showSerName val="0"/>
          <c:showPercent val="0"/>
          <c:showBubbleSize val="0"/>
        </c:dLbls>
        <c:gapWidth val="100"/>
        <c:overlap val="100"/>
        <c:axId val="47250816"/>
        <c:axId val="47249280"/>
      </c:barChart>
      <c:valAx>
        <c:axId val="47249280"/>
        <c:scaling>
          <c:orientation val="minMax"/>
        </c:scaling>
        <c:delete val="1"/>
        <c:axPos val="b"/>
        <c:numFmt formatCode="0%" sourceLinked="1"/>
        <c:majorTickMark val="out"/>
        <c:minorTickMark val="none"/>
        <c:tickLblPos val="nextTo"/>
        <c:crossAx val="47250816"/>
        <c:crosses val="autoZero"/>
        <c:crossBetween val="between"/>
      </c:valAx>
      <c:catAx>
        <c:axId val="47250816"/>
        <c:scaling>
          <c:orientation val="minMax"/>
        </c:scaling>
        <c:delete val="0"/>
        <c:axPos val="l"/>
        <c:majorTickMark val="out"/>
        <c:minorTickMark val="none"/>
        <c:tickLblPos val="nextTo"/>
        <c:txPr>
          <a:bodyPr/>
          <a:lstStyle/>
          <a:p>
            <a:pPr>
              <a:defRPr sz="1400"/>
            </a:pPr>
            <a:endParaRPr lang="en-US"/>
          </a:p>
        </c:txPr>
        <c:crossAx val="47249280"/>
        <c:crosses val="autoZero"/>
        <c:auto val="1"/>
        <c:lblAlgn val="ctr"/>
        <c:lblOffset val="100"/>
        <c:noMultiLvlLbl val="0"/>
      </c:catAx>
    </c:plotArea>
    <c:legend>
      <c:legendPos val="t"/>
      <c:layout>
        <c:manualLayout>
          <c:xMode val="edge"/>
          <c:yMode val="edge"/>
          <c:x val="0.12431133643880839"/>
          <c:y val="6.0626944228419063E-2"/>
          <c:w val="0.87568866356119157"/>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Sheet1!$A$2:$A$10</c:f>
              <c:strCache>
                <c:ptCount val="9"/>
                <c:pt idx="0">
                  <c:v>Amount of extra-curricular work</c:v>
                </c:pt>
                <c:pt idx="1">
                  <c:v>New things to train for</c:v>
                </c:pt>
                <c:pt idx="2">
                  <c:v>Physical environment</c:v>
                </c:pt>
                <c:pt idx="3">
                  <c:v>Facilities available</c:v>
                </c:pt>
                <c:pt idx="4">
                  <c:v>Dealing with colleagues</c:v>
                </c:pt>
                <c:pt idx="5">
                  <c:v>Dealing with management</c:v>
                </c:pt>
                <c:pt idx="6">
                  <c:v>Changes to the curriculum</c:v>
                </c:pt>
                <c:pt idx="7">
                  <c:v>Dealing with students</c:v>
                </c:pt>
                <c:pt idx="8">
                  <c:v>My workload</c:v>
                </c:pt>
              </c:strCache>
            </c:strRef>
          </c:cat>
          <c:val>
            <c:numRef>
              <c:f>Sheet1!$B$2:$B$10</c:f>
              <c:numCache>
                <c:formatCode>0%</c:formatCode>
                <c:ptCount val="9"/>
                <c:pt idx="0">
                  <c:v>0.12</c:v>
                </c:pt>
                <c:pt idx="1">
                  <c:v>0.16</c:v>
                </c:pt>
                <c:pt idx="2">
                  <c:v>0.17</c:v>
                </c:pt>
                <c:pt idx="3">
                  <c:v>0.19</c:v>
                </c:pt>
                <c:pt idx="4">
                  <c:v>0.32</c:v>
                </c:pt>
                <c:pt idx="5">
                  <c:v>0.33</c:v>
                </c:pt>
                <c:pt idx="6">
                  <c:v>0.39</c:v>
                </c:pt>
                <c:pt idx="7">
                  <c:v>0.45</c:v>
                </c:pt>
                <c:pt idx="8">
                  <c:v>0.74</c:v>
                </c:pt>
              </c:numCache>
            </c:numRef>
          </c:val>
        </c:ser>
        <c:dLbls>
          <c:showLegendKey val="0"/>
          <c:showVal val="0"/>
          <c:showCatName val="0"/>
          <c:showSerName val="0"/>
          <c:showPercent val="0"/>
          <c:showBubbleSize val="0"/>
        </c:dLbls>
        <c:gapWidth val="100"/>
        <c:axId val="47414656"/>
        <c:axId val="47413120"/>
      </c:barChart>
      <c:valAx>
        <c:axId val="47413120"/>
        <c:scaling>
          <c:orientation val="minMax"/>
          <c:max val="1"/>
          <c:min val="0"/>
        </c:scaling>
        <c:delete val="1"/>
        <c:axPos val="b"/>
        <c:numFmt formatCode="0%" sourceLinked="1"/>
        <c:majorTickMark val="out"/>
        <c:minorTickMark val="none"/>
        <c:tickLblPos val="nextTo"/>
        <c:crossAx val="47414656"/>
        <c:crosses val="autoZero"/>
        <c:crossBetween val="between"/>
        <c:majorUnit val="0.2"/>
      </c:valAx>
      <c:catAx>
        <c:axId val="47414656"/>
        <c:scaling>
          <c:orientation val="minMax"/>
        </c:scaling>
        <c:delete val="0"/>
        <c:axPos val="l"/>
        <c:majorTickMark val="out"/>
        <c:minorTickMark val="none"/>
        <c:tickLblPos val="nextTo"/>
        <c:txPr>
          <a:bodyPr/>
          <a:lstStyle/>
          <a:p>
            <a:pPr>
              <a:defRPr sz="1400"/>
            </a:pPr>
            <a:endParaRPr lang="en-US"/>
          </a:p>
        </c:txPr>
        <c:crossAx val="474131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Secondary</c:v>
                </c:pt>
                <c:pt idx="3">
                  <c:v>Nursery</c:v>
                </c:pt>
                <c:pt idx="4">
                  <c:v>Special</c:v>
                </c:pt>
                <c:pt idx="5">
                  <c:v>Primary</c:v>
                </c:pt>
                <c:pt idx="6">
                  <c:v>Total</c:v>
                </c:pt>
              </c:strCache>
            </c:strRef>
          </c:cat>
          <c:val>
            <c:numRef>
              <c:f>Sheet1!$B$2:$B$8</c:f>
              <c:numCache>
                <c:formatCode>0%</c:formatCode>
                <c:ptCount val="7"/>
                <c:pt idx="0">
                  <c:v>0.44</c:v>
                </c:pt>
                <c:pt idx="1">
                  <c:v>0.26</c:v>
                </c:pt>
                <c:pt idx="2">
                  <c:v>0.09</c:v>
                </c:pt>
                <c:pt idx="3">
                  <c:v>0.04</c:v>
                </c:pt>
                <c:pt idx="4">
                  <c:v>0.06</c:v>
                </c:pt>
                <c:pt idx="5">
                  <c:v>0.04</c:v>
                </c:pt>
                <c:pt idx="6">
                  <c:v>0.1</c:v>
                </c:pt>
              </c:numCache>
            </c:numRef>
          </c:val>
        </c:ser>
        <c:ser>
          <c:idx val="1"/>
          <c:order val="1"/>
          <c:tx>
            <c:strRef>
              <c:f>Sheet1!$C$1</c:f>
              <c:strCache>
                <c:ptCount val="1"/>
                <c:pt idx="0">
                  <c:v>Not at all</c:v>
                </c:pt>
              </c:strCache>
            </c:strRef>
          </c:tx>
          <c:spPr>
            <a:gradFill>
              <a:gsLst>
                <a:gs pos="0">
                  <a:srgbClr val="CC66FF"/>
                </a:gs>
                <a:gs pos="80000">
                  <a:srgbClr val="CC66FF"/>
                </a:gs>
                <a:gs pos="100000">
                  <a:srgbClr val="CC66FF"/>
                </a:gs>
              </a:gsLst>
              <a:lin ang="16200000" scaled="0"/>
            </a:gradFill>
            <a:ln>
              <a:noFill/>
              <a:round/>
            </a:ln>
            <a:effectLst/>
            <a:scene3d>
              <a:camera prst="orthographicFront"/>
              <a:lightRig rig="threePt" dir="t"/>
            </a:scene3d>
            <a:sp3d>
              <a:bevelT w="190500" h="38100"/>
            </a:sp3d>
          </c:spPr>
          <c:invertIfNegative val="0"/>
          <c:dLbls>
            <c:dLbl>
              <c:idx val="3"/>
              <c:delete val="1"/>
            </c:dLbl>
            <c:dLbl>
              <c:idx val="4"/>
              <c:delete val="1"/>
            </c:dLbl>
            <c:dLbl>
              <c:idx val="5"/>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Secondary</c:v>
                </c:pt>
                <c:pt idx="3">
                  <c:v>Nursery</c:v>
                </c:pt>
                <c:pt idx="4">
                  <c:v>Special</c:v>
                </c:pt>
                <c:pt idx="5">
                  <c:v>Primary</c:v>
                </c:pt>
                <c:pt idx="6">
                  <c:v>Total</c:v>
                </c:pt>
              </c:strCache>
            </c:strRef>
          </c:cat>
          <c:val>
            <c:numRef>
              <c:f>Sheet1!$C$2:$C$8</c:f>
              <c:numCache>
                <c:formatCode>0%</c:formatCode>
                <c:ptCount val="7"/>
                <c:pt idx="0">
                  <c:v>0.09</c:v>
                </c:pt>
                <c:pt idx="1">
                  <c:v>0.08</c:v>
                </c:pt>
                <c:pt idx="2">
                  <c:v>0.05</c:v>
                </c:pt>
                <c:pt idx="3">
                  <c:v>0.02</c:v>
                </c:pt>
                <c:pt idx="4">
                  <c:v>0.02</c:v>
                </c:pt>
                <c:pt idx="5">
                  <c:v>0.01</c:v>
                </c:pt>
                <c:pt idx="6">
                  <c:v>0.03</c:v>
                </c:pt>
              </c:numCache>
            </c:numRef>
          </c:val>
        </c:ser>
        <c:ser>
          <c:idx val="2"/>
          <c:order val="2"/>
          <c:tx>
            <c:strRef>
              <c:f>Sheet1!$D$1</c:f>
              <c:strCache>
                <c:ptCount val="1"/>
                <c:pt idx="0">
                  <c:v>Very rarely</c:v>
                </c:pt>
              </c:strCache>
            </c:strRef>
          </c:tx>
          <c:spPr>
            <a:gradFill>
              <a:gsLst>
                <a:gs pos="0">
                  <a:srgbClr val="CC3399"/>
                </a:gs>
                <a:gs pos="80000">
                  <a:srgbClr val="CC3399"/>
                </a:gs>
                <a:gs pos="100000">
                  <a:srgbClr val="CC3399"/>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Secondary</c:v>
                </c:pt>
                <c:pt idx="3">
                  <c:v>Nursery</c:v>
                </c:pt>
                <c:pt idx="4">
                  <c:v>Special</c:v>
                </c:pt>
                <c:pt idx="5">
                  <c:v>Primary</c:v>
                </c:pt>
                <c:pt idx="6">
                  <c:v>Total</c:v>
                </c:pt>
              </c:strCache>
            </c:strRef>
          </c:cat>
          <c:val>
            <c:numRef>
              <c:f>Sheet1!$D$2:$D$8</c:f>
              <c:numCache>
                <c:formatCode>0%</c:formatCode>
                <c:ptCount val="7"/>
                <c:pt idx="0">
                  <c:v>0.17</c:v>
                </c:pt>
                <c:pt idx="1">
                  <c:v>0.28999999999999998</c:v>
                </c:pt>
                <c:pt idx="2">
                  <c:v>0.16</c:v>
                </c:pt>
                <c:pt idx="3">
                  <c:v>0.09</c:v>
                </c:pt>
                <c:pt idx="4">
                  <c:v>0.11</c:v>
                </c:pt>
                <c:pt idx="5">
                  <c:v>7.0000000000000007E-2</c:v>
                </c:pt>
                <c:pt idx="6">
                  <c:v>0.12</c:v>
                </c:pt>
              </c:numCache>
            </c:numRef>
          </c:val>
        </c:ser>
        <c:ser>
          <c:idx val="3"/>
          <c:order val="3"/>
          <c:tx>
            <c:strRef>
              <c:f>Sheet1!$E$1</c:f>
              <c:strCache>
                <c:ptCount val="1"/>
                <c:pt idx="0">
                  <c:v>Occasionally</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Secondary</c:v>
                </c:pt>
                <c:pt idx="3">
                  <c:v>Nursery</c:v>
                </c:pt>
                <c:pt idx="4">
                  <c:v>Special</c:v>
                </c:pt>
                <c:pt idx="5">
                  <c:v>Primary</c:v>
                </c:pt>
                <c:pt idx="6">
                  <c:v>Total</c:v>
                </c:pt>
              </c:strCache>
            </c:strRef>
          </c:cat>
          <c:val>
            <c:numRef>
              <c:f>Sheet1!$E$2:$E$8</c:f>
              <c:numCache>
                <c:formatCode>0%</c:formatCode>
                <c:ptCount val="7"/>
                <c:pt idx="0">
                  <c:v>0.22</c:v>
                </c:pt>
                <c:pt idx="1">
                  <c:v>0.23</c:v>
                </c:pt>
                <c:pt idx="2">
                  <c:v>0.39</c:v>
                </c:pt>
                <c:pt idx="3">
                  <c:v>0.26</c:v>
                </c:pt>
                <c:pt idx="4">
                  <c:v>0.31</c:v>
                </c:pt>
                <c:pt idx="5">
                  <c:v>0.25</c:v>
                </c:pt>
                <c:pt idx="6">
                  <c:v>0.3</c:v>
                </c:pt>
              </c:numCache>
            </c:numRef>
          </c:val>
        </c:ser>
        <c:ser>
          <c:idx val="4"/>
          <c:order val="4"/>
          <c:tx>
            <c:strRef>
              <c:f>Sheet1!$F$1</c:f>
              <c:strCache>
                <c:ptCount val="1"/>
                <c:pt idx="0">
                  <c:v>Quite a lot</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Secondary</c:v>
                </c:pt>
                <c:pt idx="3">
                  <c:v>Nursery</c:v>
                </c:pt>
                <c:pt idx="4">
                  <c:v>Special</c:v>
                </c:pt>
                <c:pt idx="5">
                  <c:v>Primary</c:v>
                </c:pt>
                <c:pt idx="6">
                  <c:v>Total</c:v>
                </c:pt>
              </c:strCache>
            </c:strRef>
          </c:cat>
          <c:val>
            <c:numRef>
              <c:f>Sheet1!$F$2:$F$8</c:f>
              <c:numCache>
                <c:formatCode>0%</c:formatCode>
                <c:ptCount val="7"/>
                <c:pt idx="0">
                  <c:v>0.08</c:v>
                </c:pt>
                <c:pt idx="1">
                  <c:v>0.13</c:v>
                </c:pt>
                <c:pt idx="2">
                  <c:v>0.27</c:v>
                </c:pt>
                <c:pt idx="3">
                  <c:v>0.47</c:v>
                </c:pt>
                <c:pt idx="4">
                  <c:v>0.36</c:v>
                </c:pt>
                <c:pt idx="5">
                  <c:v>0.44</c:v>
                </c:pt>
                <c:pt idx="6">
                  <c:v>0.34</c:v>
                </c:pt>
              </c:numCache>
            </c:numRef>
          </c:val>
        </c:ser>
        <c:ser>
          <c:idx val="5"/>
          <c:order val="5"/>
          <c:tx>
            <c:strRef>
              <c:f>Sheet1!$G$1</c:f>
              <c:strCache>
                <c:ptCount val="1"/>
                <c:pt idx="0">
                  <c:v>All of the time</c:v>
                </c:pt>
              </c:strCache>
            </c:strRef>
          </c:tx>
          <c:spPr>
            <a:gradFill>
              <a:gsLst>
                <a:gs pos="0">
                  <a:srgbClr val="0070C0"/>
                </a:gs>
                <a:gs pos="80000">
                  <a:srgbClr val="0070C0"/>
                </a:gs>
                <a:gs pos="100000">
                  <a:srgbClr val="0070C0"/>
                </a:gs>
              </a:gsLst>
              <a:lin ang="16200000" scaled="0"/>
            </a:gradFill>
            <a:scene3d>
              <a:camera prst="orthographicFront"/>
              <a:lightRig rig="threePt" dir="t"/>
            </a:scene3d>
            <a:sp3d>
              <a:bevelT w="190500" h="38100"/>
            </a:sp3d>
          </c:spPr>
          <c:invertIfNegative val="0"/>
          <c:dLbls>
            <c:dLbl>
              <c:idx val="0"/>
              <c:delete val="1"/>
            </c:dLbl>
            <c:dLbl>
              <c:idx val="1"/>
              <c:delete val="1"/>
            </c:dLbl>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Secondary</c:v>
                </c:pt>
                <c:pt idx="3">
                  <c:v>Nursery</c:v>
                </c:pt>
                <c:pt idx="4">
                  <c:v>Special</c:v>
                </c:pt>
                <c:pt idx="5">
                  <c:v>Primary</c:v>
                </c:pt>
                <c:pt idx="6">
                  <c:v>Total</c:v>
                </c:pt>
              </c:strCache>
            </c:strRef>
          </c:cat>
          <c:val>
            <c:numRef>
              <c:f>Sheet1!$G$2:$G$8</c:f>
              <c:numCache>
                <c:formatCode>0%</c:formatCode>
                <c:ptCount val="7"/>
                <c:pt idx="0">
                  <c:v>0.01</c:v>
                </c:pt>
                <c:pt idx="1">
                  <c:v>0.01</c:v>
                </c:pt>
                <c:pt idx="2">
                  <c:v>0.05</c:v>
                </c:pt>
                <c:pt idx="3">
                  <c:v>0.12</c:v>
                </c:pt>
                <c:pt idx="4">
                  <c:v>0.14000000000000001</c:v>
                </c:pt>
                <c:pt idx="5">
                  <c:v>0.18</c:v>
                </c:pt>
                <c:pt idx="6">
                  <c:v>0.11</c:v>
                </c:pt>
              </c:numCache>
            </c:numRef>
          </c:val>
        </c:ser>
        <c:dLbls>
          <c:showLegendKey val="0"/>
          <c:showVal val="0"/>
          <c:showCatName val="0"/>
          <c:showSerName val="0"/>
          <c:showPercent val="0"/>
          <c:showBubbleSize val="0"/>
        </c:dLbls>
        <c:gapWidth val="100"/>
        <c:overlap val="100"/>
        <c:axId val="47663360"/>
        <c:axId val="47661824"/>
      </c:barChart>
      <c:valAx>
        <c:axId val="47661824"/>
        <c:scaling>
          <c:orientation val="minMax"/>
        </c:scaling>
        <c:delete val="1"/>
        <c:axPos val="b"/>
        <c:numFmt formatCode="0%" sourceLinked="1"/>
        <c:majorTickMark val="out"/>
        <c:minorTickMark val="none"/>
        <c:tickLblPos val="nextTo"/>
        <c:crossAx val="47663360"/>
        <c:crosses val="autoZero"/>
        <c:crossBetween val="between"/>
      </c:valAx>
      <c:catAx>
        <c:axId val="47663360"/>
        <c:scaling>
          <c:orientation val="minMax"/>
        </c:scaling>
        <c:delete val="0"/>
        <c:axPos val="l"/>
        <c:majorTickMark val="out"/>
        <c:minorTickMark val="none"/>
        <c:tickLblPos val="nextTo"/>
        <c:txPr>
          <a:bodyPr/>
          <a:lstStyle/>
          <a:p>
            <a:pPr>
              <a:defRPr sz="1400"/>
            </a:pPr>
            <a:endParaRPr lang="en-US"/>
          </a:p>
        </c:txPr>
        <c:crossAx val="47661824"/>
        <c:crosses val="autoZero"/>
        <c:auto val="1"/>
        <c:lblAlgn val="ctr"/>
        <c:lblOffset val="100"/>
        <c:noMultiLvlLbl val="0"/>
      </c:catAx>
    </c:plotArea>
    <c:legend>
      <c:legendPos val="t"/>
      <c:layout>
        <c:manualLayout>
          <c:xMode val="edge"/>
          <c:yMode val="edge"/>
          <c:x val="0.12431133643880839"/>
          <c:y val="6.0626944228419063E-2"/>
          <c:w val="0.87568866356119157"/>
          <c:h val="6.295502756638150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5953725199365"/>
          <c:y val="0.1232493770682855"/>
          <c:w val="0.62502398723374175"/>
          <c:h val="0.75350124586342915"/>
        </c:manualLayout>
      </c:layout>
      <c:pieChart>
        <c:varyColors val="1"/>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idx val="0"/>
            <c:bubble3D val="0"/>
            <c:spPr>
              <a:solidFill>
                <a:srgbClr val="92D05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bubble3D val="0"/>
            <c:spPr>
              <a:solidFill>
                <a:srgbClr val="C000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bubble3D val="0"/>
            <c:spPr>
              <a:solidFill>
                <a:schemeClr val="bg1">
                  <a:lumMod val="8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bubble3D val="0"/>
            <c:spPr>
              <a:solidFill>
                <a:schemeClr val="bg1">
                  <a:lumMod val="50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dLbl>
              <c:idx val="0"/>
              <c:layout>
                <c:manualLayout>
                  <c:x val="1.9855184741377943E-2"/>
                  <c:y val="5.4644536023775121E-2"/>
                </c:manualLayout>
              </c:layout>
              <c:showLegendKey val="0"/>
              <c:showVal val="1"/>
              <c:showCatName val="1"/>
              <c:showSerName val="0"/>
              <c:showPercent val="0"/>
              <c:showBubbleSize val="0"/>
            </c:dLbl>
            <c:dLbl>
              <c:idx val="1"/>
              <c:layout>
                <c:manualLayout>
                  <c:x val="0.14255445976088127"/>
                  <c:y val="4.7867247054935301E-2"/>
                </c:manualLayout>
              </c:layout>
              <c:showLegendKey val="0"/>
              <c:showVal val="1"/>
              <c:showCatName val="1"/>
              <c:showSerName val="0"/>
              <c:showPercent val="0"/>
              <c:showBubbleSize val="0"/>
            </c:dLbl>
            <c:dLbl>
              <c:idx val="2"/>
              <c:layout>
                <c:manualLayout>
                  <c:x val="-1.2830625656978284E-2"/>
                  <c:y val="6.935741277868856E-3"/>
                </c:manualLayout>
              </c:layout>
              <c:showLegendKey val="0"/>
              <c:showVal val="1"/>
              <c:showCatName val="1"/>
              <c:showSerName val="0"/>
              <c:showPercent val="0"/>
              <c:showBubbleSize val="0"/>
            </c:dLbl>
            <c:dLbl>
              <c:idx val="3"/>
              <c:layout>
                <c:manualLayout>
                  <c:x val="0.14676047899439745"/>
                  <c:y val="0.21118248146039328"/>
                </c:manualLayout>
              </c:layout>
              <c:showLegendKey val="0"/>
              <c:showVal val="1"/>
              <c:showCatName val="1"/>
              <c:showSerName val="0"/>
              <c:showPercent val="0"/>
              <c:showBubbleSize val="0"/>
            </c:dLbl>
            <c:txPr>
              <a:bodyPr/>
              <a:lstStyle/>
              <a:p>
                <a:pPr>
                  <a:defRPr sz="1400">
                    <a:solidFill>
                      <a:schemeClr val="tx1"/>
                    </a:solidFill>
                  </a:defRPr>
                </a:pPr>
                <a:endParaRPr lang="en-US"/>
              </a:p>
            </c:txPr>
            <c:showLegendKey val="0"/>
            <c:showVal val="1"/>
            <c:showCatName val="1"/>
            <c:showSerName val="0"/>
            <c:showPercent val="0"/>
            <c:showBubbleSize val="0"/>
            <c:showLeaderLines val="0"/>
          </c:dLbls>
          <c:cat>
            <c:strRef>
              <c:f>Sheet1!$A$2:$A$4</c:f>
              <c:strCache>
                <c:ptCount val="3"/>
                <c:pt idx="0">
                  <c:v>Yes </c:v>
                </c:pt>
                <c:pt idx="1">
                  <c:v>No</c:v>
                </c:pt>
                <c:pt idx="2">
                  <c:v>Don’t know</c:v>
                </c:pt>
              </c:strCache>
            </c:strRef>
          </c:cat>
          <c:val>
            <c:numRef>
              <c:f>Sheet1!$B$2:$B$4</c:f>
              <c:numCache>
                <c:formatCode>0%</c:formatCode>
                <c:ptCount val="3"/>
                <c:pt idx="0">
                  <c:v>0.4</c:v>
                </c:pt>
                <c:pt idx="1">
                  <c:v>0.31</c:v>
                </c:pt>
                <c:pt idx="2">
                  <c:v>0.28999999999999998</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15170040630408"/>
          <c:y val="0.10317364910843239"/>
          <c:w val="0.56284829959369598"/>
          <c:h val="0.86651287877735805"/>
        </c:manualLayout>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I feel I generally have positive relationships with teaching and other colleagues</c:v>
                </c:pt>
                <c:pt idx="1">
                  <c:v>I feel I generally have positive relationships with the students/children I teach</c:v>
                </c:pt>
              </c:strCache>
            </c:strRef>
          </c:cat>
          <c:val>
            <c:numRef>
              <c:f>Sheet1!$B$2:$B$3</c:f>
            </c:numRef>
          </c:val>
        </c:ser>
        <c:ser>
          <c:idx val="1"/>
          <c:order val="1"/>
          <c:tx>
            <c:strRef>
              <c:f>Sheet1!$C$1</c:f>
              <c:strCache>
                <c:ptCount val="1"/>
                <c:pt idx="0">
                  <c:v>Disagree strongly (1)</c:v>
                </c:pt>
              </c:strCache>
            </c:strRef>
          </c:tx>
          <c:spPr>
            <a:gradFill>
              <a:gsLst>
                <a:gs pos="0">
                  <a:srgbClr val="FF0000"/>
                </a:gs>
                <a:gs pos="80000">
                  <a:srgbClr val="FF0000"/>
                </a:gs>
                <a:gs pos="100000">
                  <a:srgbClr val="FF0000"/>
                </a:gs>
              </a:gsLst>
              <a:lin ang="16200000" scaled="0"/>
            </a:gradFill>
            <a:ln>
              <a:noFill/>
              <a:round/>
            </a:ln>
            <a:effectLst/>
            <a:scene3d>
              <a:camera prst="orthographicFront"/>
              <a:lightRig rig="threePt" dir="t"/>
            </a:scene3d>
            <a:sp3d>
              <a:bevelT w="190500" h="38100"/>
            </a:sp3d>
          </c:spPr>
          <c:invertIfNegative val="0"/>
          <c:dLbls>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Sheet1!$A$2:$A$3</c:f>
              <c:strCache>
                <c:ptCount val="2"/>
                <c:pt idx="0">
                  <c:v>I feel I generally have positive relationships with teaching and other colleagues</c:v>
                </c:pt>
                <c:pt idx="1">
                  <c:v>I feel I generally have positive relationships with the students/children I teach</c:v>
                </c:pt>
              </c:strCache>
            </c:strRef>
          </c:cat>
          <c:val>
            <c:numRef>
              <c:f>Sheet1!$C$2:$C$3</c:f>
              <c:numCache>
                <c:formatCode>0%</c:formatCode>
                <c:ptCount val="2"/>
                <c:pt idx="0">
                  <c:v>7.0000000000000007E-2</c:v>
                </c:pt>
                <c:pt idx="1">
                  <c:v>0.1</c:v>
                </c:pt>
              </c:numCache>
            </c:numRef>
          </c:val>
        </c:ser>
        <c:ser>
          <c:idx val="2"/>
          <c:order val="2"/>
          <c:tx>
            <c:strRef>
              <c:f>Sheet1!$D$1</c:f>
              <c:strCache>
                <c:ptCount val="1"/>
                <c:pt idx="0">
                  <c:v>Disagree (2)</c:v>
                </c:pt>
              </c:strCache>
            </c:strRef>
          </c:tx>
          <c:spPr>
            <a:gradFill>
              <a:gsLst>
                <a:gs pos="0">
                  <a:srgbClr val="FFC000"/>
                </a:gs>
                <a:gs pos="80000">
                  <a:srgbClr val="FFC000"/>
                </a:gs>
                <a:gs pos="100000">
                  <a:srgbClr val="FFC00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I feel I generally have positive relationships with teaching and other colleagues</c:v>
                </c:pt>
                <c:pt idx="1">
                  <c:v>I feel I generally have positive relationships with the students/children I teach</c:v>
                </c:pt>
              </c:strCache>
            </c:strRef>
          </c:cat>
          <c:val>
            <c:numRef>
              <c:f>Sheet1!$D$2:$D$3</c:f>
              <c:numCache>
                <c:formatCode>0%</c:formatCode>
                <c:ptCount val="2"/>
                <c:pt idx="0">
                  <c:v>0.09</c:v>
                </c:pt>
                <c:pt idx="1">
                  <c:v>0.05</c:v>
                </c:pt>
              </c:numCache>
            </c:numRef>
          </c:val>
        </c:ser>
        <c:ser>
          <c:idx val="3"/>
          <c:order val="3"/>
          <c:tx>
            <c:strRef>
              <c:f>Sheet1!$E$1</c:f>
              <c:strCache>
                <c:ptCount val="1"/>
                <c:pt idx="0">
                  <c:v>Neither/nor (3)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dLbl>
              <c:idx val="1"/>
              <c:delete val="1"/>
            </c:dLbl>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I feel I generally have positive relationships with teaching and other colleagues</c:v>
                </c:pt>
                <c:pt idx="1">
                  <c:v>I feel I generally have positive relationships with the students/children I teach</c:v>
                </c:pt>
              </c:strCache>
            </c:strRef>
          </c:cat>
          <c:val>
            <c:numRef>
              <c:f>Sheet1!$E$2:$E$3</c:f>
              <c:numCache>
                <c:formatCode>0%</c:formatCode>
                <c:ptCount val="2"/>
                <c:pt idx="0">
                  <c:v>0.05</c:v>
                </c:pt>
                <c:pt idx="1">
                  <c:v>0.02</c:v>
                </c:pt>
              </c:numCache>
            </c:numRef>
          </c:val>
        </c:ser>
        <c:ser>
          <c:idx val="4"/>
          <c:order val="4"/>
          <c:tx>
            <c:strRef>
              <c:f>Sheet1!$F$1</c:f>
              <c:strCache>
                <c:ptCount val="1"/>
                <c:pt idx="0">
                  <c:v>Agree (4)</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I feel I generally have positive relationships with teaching and other colleagues</c:v>
                </c:pt>
                <c:pt idx="1">
                  <c:v>I feel I generally have positive relationships with the students/children I teach</c:v>
                </c:pt>
              </c:strCache>
            </c:strRef>
          </c:cat>
          <c:val>
            <c:numRef>
              <c:f>Sheet1!$F$2:$F$3</c:f>
              <c:numCache>
                <c:formatCode>0%</c:formatCode>
                <c:ptCount val="2"/>
                <c:pt idx="0">
                  <c:v>0.36</c:v>
                </c:pt>
                <c:pt idx="1">
                  <c:v>0.23</c:v>
                </c:pt>
              </c:numCache>
            </c:numRef>
          </c:val>
        </c:ser>
        <c:ser>
          <c:idx val="5"/>
          <c:order val="5"/>
          <c:tx>
            <c:strRef>
              <c:f>Sheet1!$G$1</c:f>
              <c:strCache>
                <c:ptCount val="1"/>
                <c:pt idx="0">
                  <c:v>Agree strongly (5)</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I feel I generally have positive relationships with teaching and other colleagues</c:v>
                </c:pt>
                <c:pt idx="1">
                  <c:v>I feel I generally have positive relationships with the students/children I teach</c:v>
                </c:pt>
              </c:strCache>
            </c:strRef>
          </c:cat>
          <c:val>
            <c:numRef>
              <c:f>Sheet1!$G$2:$G$3</c:f>
              <c:numCache>
                <c:formatCode>0%</c:formatCode>
                <c:ptCount val="2"/>
                <c:pt idx="0">
                  <c:v>0.43</c:v>
                </c:pt>
                <c:pt idx="1">
                  <c:v>0.61</c:v>
                </c:pt>
              </c:numCache>
            </c:numRef>
          </c:val>
        </c:ser>
        <c:dLbls>
          <c:showLegendKey val="0"/>
          <c:showVal val="0"/>
          <c:showCatName val="0"/>
          <c:showSerName val="0"/>
          <c:showPercent val="0"/>
          <c:showBubbleSize val="0"/>
        </c:dLbls>
        <c:gapWidth val="100"/>
        <c:overlap val="100"/>
        <c:axId val="128111744"/>
        <c:axId val="128097664"/>
      </c:barChart>
      <c:valAx>
        <c:axId val="128097664"/>
        <c:scaling>
          <c:orientation val="minMax"/>
        </c:scaling>
        <c:delete val="1"/>
        <c:axPos val="b"/>
        <c:numFmt formatCode="0%" sourceLinked="1"/>
        <c:majorTickMark val="out"/>
        <c:minorTickMark val="none"/>
        <c:tickLblPos val="nextTo"/>
        <c:crossAx val="128111744"/>
        <c:crosses val="autoZero"/>
        <c:crossBetween val="between"/>
      </c:valAx>
      <c:catAx>
        <c:axId val="128111744"/>
        <c:scaling>
          <c:orientation val="minMax"/>
        </c:scaling>
        <c:delete val="0"/>
        <c:axPos val="l"/>
        <c:majorTickMark val="out"/>
        <c:minorTickMark val="none"/>
        <c:tickLblPos val="nextTo"/>
        <c:txPr>
          <a:bodyPr/>
          <a:lstStyle/>
          <a:p>
            <a:pPr>
              <a:defRPr sz="1200"/>
            </a:pPr>
            <a:endParaRPr lang="en-US"/>
          </a:p>
        </c:txPr>
        <c:crossAx val="128097664"/>
        <c:crosses val="autoZero"/>
        <c:auto val="1"/>
        <c:lblAlgn val="ctr"/>
        <c:lblOffset val="100"/>
        <c:noMultiLvlLbl val="0"/>
      </c:catAx>
    </c:plotArea>
    <c:legend>
      <c:legendPos val="t"/>
      <c:layout>
        <c:manualLayout>
          <c:xMode val="edge"/>
          <c:yMode val="edge"/>
          <c:x val="3.6126690288380635E-2"/>
          <c:y val="6.0626944228419063E-2"/>
          <c:w val="0.96387330971161933"/>
          <c:h val="5.632555584101766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7416437856111"/>
          <c:y val="0.10317364910843239"/>
          <c:w val="0.5542583562143889"/>
          <c:h val="0.86651287877735805"/>
        </c:manualLayout>
      </c:layout>
      <c:barChart>
        <c:barDir val="bar"/>
        <c:grouping val="percentStacked"/>
        <c:varyColors val="0"/>
        <c:ser>
          <c:idx val="0"/>
          <c:order val="0"/>
          <c:tx>
            <c:strRef>
              <c:f>Sheet1!$B$1</c:f>
              <c:strCache>
                <c:ptCount val="1"/>
                <c:pt idx="0">
                  <c:v>D/K or N/A</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dLbl>
              <c:idx val="1"/>
              <c:delete val="1"/>
            </c:dLbl>
            <c:dLbl>
              <c:idx val="2"/>
              <c:delete val="1"/>
            </c:dLbl>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Looking to the future I feel I will have sufficient opportunity to further my career should I so wish</c:v>
                </c:pt>
                <c:pt idx="1">
                  <c:v>I have sufficient time to dedicate to professional development and learning</c:v>
                </c:pt>
                <c:pt idx="2">
                  <c:v>I receive sufficient professional development and learning opportunities to do my job well</c:v>
                </c:pt>
                <c:pt idx="3">
                  <c:v>My PRD objectives for the year are clear and actionable</c:v>
                </c:pt>
              </c:strCache>
            </c:strRef>
          </c:cat>
          <c:val>
            <c:numRef>
              <c:f>Sheet1!$B$2:$B$5</c:f>
              <c:numCache>
                <c:formatCode>0%</c:formatCode>
                <c:ptCount val="4"/>
                <c:pt idx="0">
                  <c:v>0.08</c:v>
                </c:pt>
                <c:pt idx="1">
                  <c:v>0</c:v>
                </c:pt>
                <c:pt idx="2">
                  <c:v>0</c:v>
                </c:pt>
                <c:pt idx="3">
                  <c:v>7.0000000000000007E-2</c:v>
                </c:pt>
              </c:numCache>
            </c:numRef>
          </c:val>
        </c:ser>
        <c:ser>
          <c:idx val="1"/>
          <c:order val="1"/>
          <c:tx>
            <c:strRef>
              <c:f>Sheet1!$C$1</c:f>
              <c:strCache>
                <c:ptCount val="1"/>
                <c:pt idx="0">
                  <c:v>Disagree strongly (1)</c:v>
                </c:pt>
              </c:strCache>
            </c:strRef>
          </c:tx>
          <c:spPr>
            <a:gradFill>
              <a:gsLst>
                <a:gs pos="0">
                  <a:srgbClr val="FF0000"/>
                </a:gs>
                <a:gs pos="80000">
                  <a:srgbClr val="FF0000"/>
                </a:gs>
                <a:gs pos="100000">
                  <a:srgbClr val="FF0000"/>
                </a:gs>
              </a:gsLst>
              <a:lin ang="16200000" scaled="0"/>
            </a:gradFill>
            <a:ln>
              <a:noFill/>
              <a:round/>
            </a:ln>
            <a:effectLst/>
            <a:scene3d>
              <a:camera prst="orthographicFront"/>
              <a:lightRig rig="threePt" dir="t"/>
            </a:scene3d>
            <a:sp3d>
              <a:bevelT w="190500" h="38100"/>
            </a:sp3d>
          </c:spPr>
          <c:invertIfNegative val="0"/>
          <c:dLbls>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Sheet1!$A$2:$A$5</c:f>
              <c:strCache>
                <c:ptCount val="4"/>
                <c:pt idx="0">
                  <c:v>Looking to the future I feel I will have sufficient opportunity to further my career should I so wish</c:v>
                </c:pt>
                <c:pt idx="1">
                  <c:v>I have sufficient time to dedicate to professional development and learning</c:v>
                </c:pt>
                <c:pt idx="2">
                  <c:v>I receive sufficient professional development and learning opportunities to do my job well</c:v>
                </c:pt>
                <c:pt idx="3">
                  <c:v>My PRD objectives for the year are clear and actionable</c:v>
                </c:pt>
              </c:strCache>
            </c:strRef>
          </c:cat>
          <c:val>
            <c:numRef>
              <c:f>Sheet1!$C$2:$C$5</c:f>
              <c:numCache>
                <c:formatCode>0%</c:formatCode>
                <c:ptCount val="4"/>
                <c:pt idx="0">
                  <c:v>0.18</c:v>
                </c:pt>
                <c:pt idx="1">
                  <c:v>0.27</c:v>
                </c:pt>
                <c:pt idx="2">
                  <c:v>0.1</c:v>
                </c:pt>
                <c:pt idx="3">
                  <c:v>0.08</c:v>
                </c:pt>
              </c:numCache>
            </c:numRef>
          </c:val>
        </c:ser>
        <c:ser>
          <c:idx val="2"/>
          <c:order val="2"/>
          <c:tx>
            <c:strRef>
              <c:f>Sheet1!$D$1</c:f>
              <c:strCache>
                <c:ptCount val="1"/>
                <c:pt idx="0">
                  <c:v>Disagree (2)</c:v>
                </c:pt>
              </c:strCache>
            </c:strRef>
          </c:tx>
          <c:spPr>
            <a:gradFill>
              <a:gsLst>
                <a:gs pos="0">
                  <a:srgbClr val="FFC000"/>
                </a:gs>
                <a:gs pos="80000">
                  <a:srgbClr val="FFC000"/>
                </a:gs>
                <a:gs pos="100000">
                  <a:srgbClr val="FFC00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Looking to the future I feel I will have sufficient opportunity to further my career should I so wish</c:v>
                </c:pt>
                <c:pt idx="1">
                  <c:v>I have sufficient time to dedicate to professional development and learning</c:v>
                </c:pt>
                <c:pt idx="2">
                  <c:v>I receive sufficient professional development and learning opportunities to do my job well</c:v>
                </c:pt>
                <c:pt idx="3">
                  <c:v>My PRD objectives for the year are clear and actionable</c:v>
                </c:pt>
              </c:strCache>
            </c:strRef>
          </c:cat>
          <c:val>
            <c:numRef>
              <c:f>Sheet1!$D$2:$D$5</c:f>
              <c:numCache>
                <c:formatCode>0%</c:formatCode>
                <c:ptCount val="4"/>
                <c:pt idx="0">
                  <c:v>0.26</c:v>
                </c:pt>
                <c:pt idx="1">
                  <c:v>0.43</c:v>
                </c:pt>
                <c:pt idx="2">
                  <c:v>0.32</c:v>
                </c:pt>
                <c:pt idx="3">
                  <c:v>0.24</c:v>
                </c:pt>
              </c:numCache>
            </c:numRef>
          </c:val>
        </c:ser>
        <c:ser>
          <c:idx val="3"/>
          <c:order val="3"/>
          <c:tx>
            <c:strRef>
              <c:f>Sheet1!$E$1</c:f>
              <c:strCache>
                <c:ptCount val="1"/>
                <c:pt idx="0">
                  <c:v>Neither/nor (3)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Looking to the future I feel I will have sufficient opportunity to further my career should I so wish</c:v>
                </c:pt>
                <c:pt idx="1">
                  <c:v>I have sufficient time to dedicate to professional development and learning</c:v>
                </c:pt>
                <c:pt idx="2">
                  <c:v>I receive sufficient professional development and learning opportunities to do my job well</c:v>
                </c:pt>
                <c:pt idx="3">
                  <c:v>My PRD objectives for the year are clear and actionable</c:v>
                </c:pt>
              </c:strCache>
            </c:strRef>
          </c:cat>
          <c:val>
            <c:numRef>
              <c:f>Sheet1!$E$2:$E$5</c:f>
              <c:numCache>
                <c:formatCode>0%</c:formatCode>
                <c:ptCount val="4"/>
                <c:pt idx="0">
                  <c:v>0.21</c:v>
                </c:pt>
                <c:pt idx="1">
                  <c:v>0.09</c:v>
                </c:pt>
                <c:pt idx="2">
                  <c:v>0.18</c:v>
                </c:pt>
                <c:pt idx="3">
                  <c:v>0.2</c:v>
                </c:pt>
              </c:numCache>
            </c:numRef>
          </c:val>
        </c:ser>
        <c:ser>
          <c:idx val="4"/>
          <c:order val="4"/>
          <c:tx>
            <c:strRef>
              <c:f>Sheet1!$F$1</c:f>
              <c:strCache>
                <c:ptCount val="1"/>
                <c:pt idx="0">
                  <c:v>Agree (4)</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Looking to the future I feel I will have sufficient opportunity to further my career should I so wish</c:v>
                </c:pt>
                <c:pt idx="1">
                  <c:v>I have sufficient time to dedicate to professional development and learning</c:v>
                </c:pt>
                <c:pt idx="2">
                  <c:v>I receive sufficient professional development and learning opportunities to do my job well</c:v>
                </c:pt>
                <c:pt idx="3">
                  <c:v>My PRD objectives for the year are clear and actionable</c:v>
                </c:pt>
              </c:strCache>
            </c:strRef>
          </c:cat>
          <c:val>
            <c:numRef>
              <c:f>Sheet1!$F$2:$F$5</c:f>
              <c:numCache>
                <c:formatCode>0%</c:formatCode>
                <c:ptCount val="4"/>
                <c:pt idx="0">
                  <c:v>0.21</c:v>
                </c:pt>
                <c:pt idx="1">
                  <c:v>0.15</c:v>
                </c:pt>
                <c:pt idx="2">
                  <c:v>0.31</c:v>
                </c:pt>
                <c:pt idx="3">
                  <c:v>0.34</c:v>
                </c:pt>
              </c:numCache>
            </c:numRef>
          </c:val>
        </c:ser>
        <c:ser>
          <c:idx val="5"/>
          <c:order val="5"/>
          <c:tx>
            <c:strRef>
              <c:f>Sheet1!$G$1</c:f>
              <c:strCache>
                <c:ptCount val="1"/>
                <c:pt idx="0">
                  <c:v>Agree strongly (5)</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Looking to the future I feel I will have sufficient opportunity to further my career should I so wish</c:v>
                </c:pt>
                <c:pt idx="1">
                  <c:v>I have sufficient time to dedicate to professional development and learning</c:v>
                </c:pt>
                <c:pt idx="2">
                  <c:v>I receive sufficient professional development and learning opportunities to do my job well</c:v>
                </c:pt>
                <c:pt idx="3">
                  <c:v>My PRD objectives for the year are clear and actionable</c:v>
                </c:pt>
              </c:strCache>
            </c:strRef>
          </c:cat>
          <c:val>
            <c:numRef>
              <c:f>Sheet1!$G$2:$G$5</c:f>
              <c:numCache>
                <c:formatCode>0%</c:formatCode>
                <c:ptCount val="4"/>
                <c:pt idx="0">
                  <c:v>0.06</c:v>
                </c:pt>
                <c:pt idx="1">
                  <c:v>0.06</c:v>
                </c:pt>
                <c:pt idx="2">
                  <c:v>0.08</c:v>
                </c:pt>
                <c:pt idx="3">
                  <c:v>0.08</c:v>
                </c:pt>
              </c:numCache>
            </c:numRef>
          </c:val>
        </c:ser>
        <c:dLbls>
          <c:showLegendKey val="0"/>
          <c:showVal val="0"/>
          <c:showCatName val="0"/>
          <c:showSerName val="0"/>
          <c:showPercent val="0"/>
          <c:showBubbleSize val="0"/>
        </c:dLbls>
        <c:gapWidth val="100"/>
        <c:overlap val="100"/>
        <c:axId val="146127488"/>
        <c:axId val="146125952"/>
      </c:barChart>
      <c:valAx>
        <c:axId val="146125952"/>
        <c:scaling>
          <c:orientation val="minMax"/>
        </c:scaling>
        <c:delete val="1"/>
        <c:axPos val="b"/>
        <c:numFmt formatCode="0%" sourceLinked="1"/>
        <c:majorTickMark val="out"/>
        <c:minorTickMark val="none"/>
        <c:tickLblPos val="nextTo"/>
        <c:crossAx val="146127488"/>
        <c:crosses val="autoZero"/>
        <c:crossBetween val="between"/>
      </c:valAx>
      <c:catAx>
        <c:axId val="146127488"/>
        <c:scaling>
          <c:orientation val="minMax"/>
        </c:scaling>
        <c:delete val="0"/>
        <c:axPos val="l"/>
        <c:majorTickMark val="out"/>
        <c:minorTickMark val="none"/>
        <c:tickLblPos val="nextTo"/>
        <c:txPr>
          <a:bodyPr/>
          <a:lstStyle/>
          <a:p>
            <a:pPr>
              <a:defRPr sz="1400"/>
            </a:pPr>
            <a:endParaRPr lang="en-US"/>
          </a:p>
        </c:txPr>
        <c:crossAx val="146125952"/>
        <c:crosses val="autoZero"/>
        <c:auto val="1"/>
        <c:lblAlgn val="ctr"/>
        <c:lblOffset val="100"/>
        <c:noMultiLvlLbl val="0"/>
      </c:catAx>
    </c:plotArea>
    <c:legend>
      <c:legendPos val="t"/>
      <c:layout>
        <c:manualLayout>
          <c:xMode val="edge"/>
          <c:yMode val="edge"/>
          <c:x val="0"/>
          <c:y val="5.3470427000648349E-3"/>
          <c:w val="1"/>
          <c:h val="5.632555584101766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0.06</c:v>
                </c:pt>
                <c:pt idx="1">
                  <c:v>0.04</c:v>
                </c:pt>
                <c:pt idx="2">
                  <c:v>7.0000000000000007E-2</c:v>
                </c:pt>
                <c:pt idx="3">
                  <c:v>0.1</c:v>
                </c:pt>
                <c:pt idx="4">
                  <c:v>0.08</c:v>
                </c:pt>
                <c:pt idx="5">
                  <c:v>0.04</c:v>
                </c:pt>
                <c:pt idx="6">
                  <c:v>0.08</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0.09</c:v>
                </c:pt>
                <c:pt idx="1">
                  <c:v>0.09</c:v>
                </c:pt>
                <c:pt idx="2">
                  <c:v>0.09</c:v>
                </c:pt>
                <c:pt idx="3">
                  <c:v>0.12</c:v>
                </c:pt>
                <c:pt idx="4">
                  <c:v>0.13</c:v>
                </c:pt>
                <c:pt idx="5">
                  <c:v>0.13</c:v>
                </c:pt>
                <c:pt idx="6">
                  <c:v>0.11</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0.11</c:v>
                </c:pt>
                <c:pt idx="1">
                  <c:v>0.09</c:v>
                </c:pt>
                <c:pt idx="2">
                  <c:v>0.14000000000000001</c:v>
                </c:pt>
                <c:pt idx="3">
                  <c:v>0.17</c:v>
                </c:pt>
                <c:pt idx="4">
                  <c:v>0.13</c:v>
                </c:pt>
                <c:pt idx="5">
                  <c:v>0.19</c:v>
                </c:pt>
                <c:pt idx="6">
                  <c:v>0.15</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0.08</c:v>
                </c:pt>
                <c:pt idx="1">
                  <c:v>0.06</c:v>
                </c:pt>
                <c:pt idx="2">
                  <c:v>0.11</c:v>
                </c:pt>
                <c:pt idx="3">
                  <c:v>0.12</c:v>
                </c:pt>
                <c:pt idx="4">
                  <c:v>0.11</c:v>
                </c:pt>
                <c:pt idx="5">
                  <c:v>0.11</c:v>
                </c:pt>
                <c:pt idx="6">
                  <c:v>0.11</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0.14000000000000001</c:v>
                </c:pt>
                <c:pt idx="1">
                  <c:v>0.12</c:v>
                </c:pt>
                <c:pt idx="2">
                  <c:v>0.14000000000000001</c:v>
                </c:pt>
                <c:pt idx="3">
                  <c:v>0.12</c:v>
                </c:pt>
                <c:pt idx="4">
                  <c:v>0.12</c:v>
                </c:pt>
                <c:pt idx="5">
                  <c:v>0.13</c:v>
                </c:pt>
                <c:pt idx="6">
                  <c:v>0.13</c:v>
                </c:pt>
              </c:numCache>
            </c:numRef>
          </c:val>
        </c:ser>
        <c:ser>
          <c:idx val="6"/>
          <c:order val="6"/>
          <c:tx>
            <c:strRef>
              <c:f>Sheet1!$H$1</c:f>
              <c:strCache>
                <c:ptCount val="1"/>
                <c:pt idx="0">
                  <c:v>6</c:v>
                </c:pt>
              </c:strCache>
            </c:strRef>
          </c:tx>
          <c:spPr>
            <a:gradFill>
              <a:gsLst>
                <a:gs pos="0">
                  <a:srgbClr val="CC3399"/>
                </a:gs>
                <a:gs pos="80000">
                  <a:srgbClr val="CC3399"/>
                </a:gs>
                <a:gs pos="100000">
                  <a:srgbClr val="CC33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0.09</c:v>
                </c:pt>
                <c:pt idx="1">
                  <c:v>0.16</c:v>
                </c:pt>
                <c:pt idx="2">
                  <c:v>0.1</c:v>
                </c:pt>
                <c:pt idx="3">
                  <c:v>0.1</c:v>
                </c:pt>
                <c:pt idx="4">
                  <c:v>0.12</c:v>
                </c:pt>
                <c:pt idx="5">
                  <c:v>0.11</c:v>
                </c:pt>
                <c:pt idx="6">
                  <c:v>0.1</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0.13</c:v>
                </c:pt>
                <c:pt idx="1">
                  <c:v>0.15</c:v>
                </c:pt>
                <c:pt idx="2">
                  <c:v>0.14000000000000001</c:v>
                </c:pt>
                <c:pt idx="3">
                  <c:v>0.11</c:v>
                </c:pt>
                <c:pt idx="4">
                  <c:v>0.12</c:v>
                </c:pt>
                <c:pt idx="5">
                  <c:v>0.14000000000000001</c:v>
                </c:pt>
                <c:pt idx="6">
                  <c:v>0.13</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0.19</c:v>
                </c:pt>
                <c:pt idx="1">
                  <c:v>0.19</c:v>
                </c:pt>
                <c:pt idx="2">
                  <c:v>0.14000000000000001</c:v>
                </c:pt>
                <c:pt idx="3">
                  <c:v>0.11</c:v>
                </c:pt>
                <c:pt idx="4">
                  <c:v>0.12</c:v>
                </c:pt>
                <c:pt idx="5">
                  <c:v>0.1</c:v>
                </c:pt>
                <c:pt idx="6">
                  <c:v>0.13</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0.08</c:v>
                </c:pt>
                <c:pt idx="1">
                  <c:v>0.08</c:v>
                </c:pt>
                <c:pt idx="2">
                  <c:v>0.05</c:v>
                </c:pt>
                <c:pt idx="3">
                  <c:v>0.04</c:v>
                </c:pt>
                <c:pt idx="4">
                  <c:v>0.04</c:v>
                </c:pt>
                <c:pt idx="5">
                  <c:v>0.04</c:v>
                </c:pt>
                <c:pt idx="6">
                  <c:v>0.05</c:v>
                </c:pt>
              </c:numCache>
            </c:numRef>
          </c:val>
        </c:ser>
        <c:ser>
          <c:idx val="10"/>
          <c:order val="10"/>
          <c:tx>
            <c:strRef>
              <c:f>Sheet1!$L$1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dLbl>
              <c:idx val="1"/>
              <c:delete val="1"/>
            </c:dLbl>
            <c:dLbl>
              <c:idx val="2"/>
              <c:delete val="1"/>
            </c:dLbl>
            <c:dLbl>
              <c:idx val="3"/>
              <c:delete val="1"/>
            </c:dLbl>
            <c:dLbl>
              <c:idx val="4"/>
              <c:delete val="1"/>
            </c:dLbl>
            <c:dLbl>
              <c:idx val="5"/>
              <c:delete val="1"/>
            </c:dLbl>
            <c:dLbl>
              <c:idx val="6"/>
              <c:delete val="1"/>
            </c:dLbl>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0.03</c:v>
                </c:pt>
                <c:pt idx="1">
                  <c:v>0.02</c:v>
                </c:pt>
                <c:pt idx="2">
                  <c:v>0.02</c:v>
                </c:pt>
                <c:pt idx="3">
                  <c:v>0.01</c:v>
                </c:pt>
                <c:pt idx="4">
                  <c:v>0.01</c:v>
                </c:pt>
                <c:pt idx="5">
                  <c:v>0.01</c:v>
                </c:pt>
                <c:pt idx="6">
                  <c:v>0.02</c:v>
                </c:pt>
              </c:numCache>
            </c:numRef>
          </c:val>
        </c:ser>
        <c:dLbls>
          <c:showLegendKey val="0"/>
          <c:showVal val="0"/>
          <c:showCatName val="0"/>
          <c:showSerName val="0"/>
          <c:showPercent val="0"/>
          <c:showBubbleSize val="0"/>
        </c:dLbls>
        <c:gapWidth val="100"/>
        <c:overlap val="100"/>
        <c:axId val="147691008"/>
        <c:axId val="147689472"/>
      </c:barChart>
      <c:valAx>
        <c:axId val="147689472"/>
        <c:scaling>
          <c:orientation val="minMax"/>
        </c:scaling>
        <c:delete val="1"/>
        <c:axPos val="b"/>
        <c:numFmt formatCode="0%" sourceLinked="1"/>
        <c:majorTickMark val="out"/>
        <c:minorTickMark val="none"/>
        <c:tickLblPos val="nextTo"/>
        <c:crossAx val="147691008"/>
        <c:crosses val="autoZero"/>
        <c:crossBetween val="between"/>
      </c:valAx>
      <c:catAx>
        <c:axId val="147691008"/>
        <c:scaling>
          <c:orientation val="minMax"/>
        </c:scaling>
        <c:delete val="0"/>
        <c:axPos val="l"/>
        <c:majorTickMark val="out"/>
        <c:minorTickMark val="none"/>
        <c:tickLblPos val="nextTo"/>
        <c:txPr>
          <a:bodyPr/>
          <a:lstStyle/>
          <a:p>
            <a:pPr>
              <a:defRPr sz="1400"/>
            </a:pPr>
            <a:endParaRPr lang="en-US"/>
          </a:p>
        </c:txPr>
        <c:crossAx val="147689472"/>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Sheet1!$B$2:$B$8</c:f>
            </c:numRef>
          </c:val>
        </c:ser>
        <c:ser>
          <c:idx val="1"/>
          <c:order val="1"/>
          <c:tx>
            <c:strRef>
              <c:f>Sheet1!$C$1</c:f>
              <c:strCache>
                <c:ptCount val="1"/>
                <c:pt idx="0">
                  <c:v>1 to 4</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Sheet1!$C$2:$C$8</c:f>
              <c:numCache>
                <c:formatCode>0%</c:formatCode>
                <c:ptCount val="7"/>
                <c:pt idx="0">
                  <c:v>0.28000000000000003</c:v>
                </c:pt>
                <c:pt idx="1">
                  <c:v>0.34</c:v>
                </c:pt>
                <c:pt idx="2">
                  <c:v>0.41</c:v>
                </c:pt>
                <c:pt idx="3">
                  <c:v>0.45</c:v>
                </c:pt>
                <c:pt idx="4">
                  <c:v>0.47</c:v>
                </c:pt>
                <c:pt idx="5">
                  <c:v>0.51</c:v>
                </c:pt>
                <c:pt idx="6">
                  <c:v>0.45</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Sheet1!$D$2:$D$8</c:f>
              <c:numCache>
                <c:formatCode>0%</c:formatCode>
                <c:ptCount val="7"/>
                <c:pt idx="0">
                  <c:v>0.28000000000000003</c:v>
                </c:pt>
                <c:pt idx="1">
                  <c:v>0.23</c:v>
                </c:pt>
                <c:pt idx="2">
                  <c:v>0.24</c:v>
                </c:pt>
                <c:pt idx="3">
                  <c:v>0.24</c:v>
                </c:pt>
                <c:pt idx="4">
                  <c:v>0.24</c:v>
                </c:pt>
                <c:pt idx="5">
                  <c:v>0.22</c:v>
                </c:pt>
                <c:pt idx="6">
                  <c:v>0.23</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Nursery</c:v>
                </c:pt>
                <c:pt idx="1">
                  <c:v>Special</c:v>
                </c:pt>
                <c:pt idx="2">
                  <c:v>Primary</c:v>
                </c:pt>
                <c:pt idx="3">
                  <c:v>Further</c:v>
                </c:pt>
                <c:pt idx="4">
                  <c:v>Higher</c:v>
                </c:pt>
                <c:pt idx="5">
                  <c:v>Secondary</c:v>
                </c:pt>
                <c:pt idx="6">
                  <c:v>Total</c:v>
                </c:pt>
              </c:strCache>
            </c:strRef>
          </c:cat>
          <c:val>
            <c:numRef>
              <c:f>Sheet1!$E$2:$E$8</c:f>
              <c:numCache>
                <c:formatCode>0%</c:formatCode>
                <c:ptCount val="7"/>
                <c:pt idx="0">
                  <c:v>0.44</c:v>
                </c:pt>
                <c:pt idx="1">
                  <c:v>0.43</c:v>
                </c:pt>
                <c:pt idx="2">
                  <c:v>0.35</c:v>
                </c:pt>
                <c:pt idx="3">
                  <c:v>0.28999999999999998</c:v>
                </c:pt>
                <c:pt idx="4">
                  <c:v>0.28999999999999998</c:v>
                </c:pt>
                <c:pt idx="5">
                  <c:v>0.27</c:v>
                </c:pt>
                <c:pt idx="6">
                  <c:v>0.33</c:v>
                </c:pt>
              </c:numCache>
            </c:numRef>
          </c:val>
        </c:ser>
        <c:dLbls>
          <c:showLegendKey val="0"/>
          <c:showVal val="0"/>
          <c:showCatName val="0"/>
          <c:showSerName val="0"/>
          <c:showPercent val="0"/>
          <c:showBubbleSize val="0"/>
        </c:dLbls>
        <c:gapWidth val="100"/>
        <c:overlap val="100"/>
        <c:axId val="148873216"/>
        <c:axId val="148850944"/>
      </c:barChart>
      <c:valAx>
        <c:axId val="148850944"/>
        <c:scaling>
          <c:orientation val="minMax"/>
        </c:scaling>
        <c:delete val="1"/>
        <c:axPos val="b"/>
        <c:numFmt formatCode="0%" sourceLinked="1"/>
        <c:majorTickMark val="out"/>
        <c:minorTickMark val="none"/>
        <c:tickLblPos val="nextTo"/>
        <c:crossAx val="148873216"/>
        <c:crosses val="autoZero"/>
        <c:crossBetween val="between"/>
      </c:valAx>
      <c:catAx>
        <c:axId val="148873216"/>
        <c:scaling>
          <c:orientation val="minMax"/>
        </c:scaling>
        <c:delete val="0"/>
        <c:axPos val="l"/>
        <c:majorTickMark val="out"/>
        <c:minorTickMark val="none"/>
        <c:tickLblPos val="nextTo"/>
        <c:txPr>
          <a:bodyPr/>
          <a:lstStyle/>
          <a:p>
            <a:pPr>
              <a:defRPr sz="1400"/>
            </a:pPr>
            <a:endParaRPr lang="en-US"/>
          </a:p>
        </c:txPr>
        <c:crossAx val="148850944"/>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N/a retired</c:v>
                </c:pt>
              </c:strCache>
            </c:strRef>
          </c:tx>
          <c:spPr>
            <a:gradFill rotWithShape="1">
              <a:gsLst>
                <a:gs pos="0">
                  <a:schemeClr val="bg1">
                    <a:lumMod val="65000"/>
                  </a:schemeClr>
                </a:gs>
                <a:gs pos="80000">
                  <a:schemeClr val="bg1">
                    <a:lumMod val="65000"/>
                  </a:schemeClr>
                </a:gs>
                <a:gs pos="100000">
                  <a:schemeClr val="bg1">
                    <a:lumMod val="6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Lbls>
            <c:dLbl>
              <c:idx val="0"/>
              <c:delete val="1"/>
            </c:dLbl>
            <c:dLbl>
              <c:idx val="1"/>
              <c:delete val="1"/>
            </c:dLbl>
            <c:dLbl>
              <c:idx val="4"/>
              <c:delete val="1"/>
            </c:dLbl>
            <c:dLbl>
              <c:idx val="5"/>
              <c:delete val="1"/>
            </c:dLbl>
            <c:dLbl>
              <c:idx val="6"/>
              <c:delete val="1"/>
            </c:dLbl>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Sheet1!$B$2:$B$8</c:f>
              <c:numCache>
                <c:formatCode>0%</c:formatCode>
                <c:ptCount val="7"/>
                <c:pt idx="0">
                  <c:v>0.01</c:v>
                </c:pt>
                <c:pt idx="1">
                  <c:v>0.01</c:v>
                </c:pt>
                <c:pt idx="2">
                  <c:v>0.04</c:v>
                </c:pt>
                <c:pt idx="3">
                  <c:v>0.03</c:v>
                </c:pt>
                <c:pt idx="4">
                  <c:v>0.02</c:v>
                </c:pt>
                <c:pt idx="5">
                  <c:v>0.02</c:v>
                </c:pt>
                <c:pt idx="6">
                  <c:v>0.02</c:v>
                </c:pt>
              </c:numCache>
            </c:numRef>
          </c:val>
        </c:ser>
        <c:ser>
          <c:idx val="1"/>
          <c:order val="1"/>
          <c:tx>
            <c:strRef>
              <c:f>Sheet1!$C$1</c:f>
              <c:strCache>
                <c:ptCount val="1"/>
                <c:pt idx="0">
                  <c:v>Don't know</c:v>
                </c:pt>
              </c:strCache>
            </c:strRef>
          </c:tx>
          <c:spPr>
            <a:gradFill>
              <a:gsLst>
                <a:gs pos="0">
                  <a:schemeClr val="bg1">
                    <a:lumMod val="85000"/>
                  </a:schemeClr>
                </a:gs>
                <a:gs pos="80000">
                  <a:schemeClr val="bg1">
                    <a:lumMod val="85000"/>
                  </a:schemeClr>
                </a:gs>
                <a:gs pos="100000">
                  <a:schemeClr val="bg1">
                    <a:lumMod val="85000"/>
                  </a:schemeClr>
                </a:gs>
              </a:gsLst>
              <a:lin ang="16200000" scaled="0"/>
            </a:gradFill>
            <a:ln>
              <a:noFill/>
              <a:round/>
            </a:ln>
            <a:effectLst/>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Sheet1!$C$2:$C$8</c:f>
              <c:numCache>
                <c:formatCode>0%</c:formatCode>
                <c:ptCount val="7"/>
                <c:pt idx="0">
                  <c:v>0.08</c:v>
                </c:pt>
                <c:pt idx="1">
                  <c:v>0.05</c:v>
                </c:pt>
                <c:pt idx="2">
                  <c:v>0.12</c:v>
                </c:pt>
                <c:pt idx="3">
                  <c:v>7.0000000000000007E-2</c:v>
                </c:pt>
                <c:pt idx="4">
                  <c:v>0.06</c:v>
                </c:pt>
                <c:pt idx="5">
                  <c:v>7.0000000000000007E-2</c:v>
                </c:pt>
                <c:pt idx="6">
                  <c:v>7.0000000000000007E-2</c:v>
                </c:pt>
              </c:numCache>
            </c:numRef>
          </c:val>
        </c:ser>
        <c:ser>
          <c:idx val="2"/>
          <c:order val="2"/>
          <c:tx>
            <c:strRef>
              <c:f>Sheet1!$D$1</c:f>
              <c:strCache>
                <c:ptCount val="1"/>
                <c:pt idx="0">
                  <c:v>1 to 4</c:v>
                </c:pt>
              </c:strCache>
            </c:strRef>
          </c:tx>
          <c:spPr>
            <a:gradFill>
              <a:gsLst>
                <a:gs pos="0">
                  <a:srgbClr val="0070C0"/>
                </a:gs>
                <a:gs pos="80000">
                  <a:srgbClr val="0070C0"/>
                </a:gs>
                <a:gs pos="100000">
                  <a:srgbClr val="0070C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Sheet1!$D$2:$D$8</c:f>
              <c:numCache>
                <c:formatCode>0%</c:formatCode>
                <c:ptCount val="7"/>
                <c:pt idx="0">
                  <c:v>0.16</c:v>
                </c:pt>
                <c:pt idx="1">
                  <c:v>0.08</c:v>
                </c:pt>
                <c:pt idx="2">
                  <c:v>0.06</c:v>
                </c:pt>
                <c:pt idx="3">
                  <c:v>0.09</c:v>
                </c:pt>
                <c:pt idx="4">
                  <c:v>0.11</c:v>
                </c:pt>
                <c:pt idx="5">
                  <c:v>7.0000000000000007E-2</c:v>
                </c:pt>
                <c:pt idx="6">
                  <c:v>0.09</c:v>
                </c:pt>
              </c:numCache>
            </c:numRef>
          </c:val>
        </c:ser>
        <c:ser>
          <c:idx val="3"/>
          <c:order val="3"/>
          <c:tx>
            <c:strRef>
              <c:f>Sheet1!$E$1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Sheet1!$E$2:$E$8</c:f>
              <c:numCache>
                <c:formatCode>0%</c:formatCode>
                <c:ptCount val="7"/>
                <c:pt idx="0">
                  <c:v>0.13</c:v>
                </c:pt>
                <c:pt idx="1">
                  <c:v>0.15</c:v>
                </c:pt>
                <c:pt idx="2">
                  <c:v>0.06</c:v>
                </c:pt>
                <c:pt idx="3">
                  <c:v>0.08</c:v>
                </c:pt>
                <c:pt idx="4">
                  <c:v>0.08</c:v>
                </c:pt>
                <c:pt idx="5">
                  <c:v>0.05</c:v>
                </c:pt>
                <c:pt idx="6">
                  <c:v>7.0000000000000007E-2</c:v>
                </c:pt>
              </c:numCache>
            </c:numRef>
          </c:val>
        </c:ser>
        <c:ser>
          <c:idx val="4"/>
          <c:order val="4"/>
          <c:tx>
            <c:strRef>
              <c:f>Sheet1!$F$1</c:f>
              <c:strCache>
                <c:ptCount val="1"/>
                <c:pt idx="0">
                  <c:v>7 to 9</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Sheet1!$F$2:$F$8</c:f>
              <c:numCache>
                <c:formatCode>0%</c:formatCode>
                <c:ptCount val="7"/>
                <c:pt idx="0">
                  <c:v>0.28000000000000003</c:v>
                </c:pt>
                <c:pt idx="1">
                  <c:v>0.28999999999999998</c:v>
                </c:pt>
                <c:pt idx="2">
                  <c:v>0.19</c:v>
                </c:pt>
                <c:pt idx="3">
                  <c:v>0.17</c:v>
                </c:pt>
                <c:pt idx="4">
                  <c:v>0.18</c:v>
                </c:pt>
                <c:pt idx="5">
                  <c:v>0.25</c:v>
                </c:pt>
                <c:pt idx="6">
                  <c:v>0.21</c:v>
                </c:pt>
              </c:numCache>
            </c:numRef>
          </c:val>
        </c:ser>
        <c:ser>
          <c:idx val="5"/>
          <c:order val="5"/>
          <c:tx>
            <c:strRef>
              <c:f>Sheet1!$G$1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Sheet1!$G$2:$G$8</c:f>
              <c:numCache>
                <c:formatCode>0%</c:formatCode>
                <c:ptCount val="7"/>
                <c:pt idx="0">
                  <c:v>0.35</c:v>
                </c:pt>
                <c:pt idx="1">
                  <c:v>0.42</c:v>
                </c:pt>
                <c:pt idx="2">
                  <c:v>0.53</c:v>
                </c:pt>
                <c:pt idx="3">
                  <c:v>0.55000000000000004</c:v>
                </c:pt>
                <c:pt idx="4">
                  <c:v>0.56000000000000005</c:v>
                </c:pt>
                <c:pt idx="5">
                  <c:v>0.57999999999999996</c:v>
                </c:pt>
                <c:pt idx="6">
                  <c:v>0.55000000000000004</c:v>
                </c:pt>
              </c:numCache>
            </c:numRef>
          </c:val>
        </c:ser>
        <c:dLbls>
          <c:showLegendKey val="0"/>
          <c:showVal val="0"/>
          <c:showCatName val="0"/>
          <c:showSerName val="0"/>
          <c:showPercent val="0"/>
          <c:showBubbleSize val="0"/>
        </c:dLbls>
        <c:gapWidth val="100"/>
        <c:overlap val="100"/>
        <c:axId val="154088960"/>
        <c:axId val="154087424"/>
      </c:barChart>
      <c:valAx>
        <c:axId val="154087424"/>
        <c:scaling>
          <c:orientation val="minMax"/>
        </c:scaling>
        <c:delete val="1"/>
        <c:axPos val="b"/>
        <c:numFmt formatCode="0%" sourceLinked="1"/>
        <c:majorTickMark val="out"/>
        <c:minorTickMark val="none"/>
        <c:tickLblPos val="nextTo"/>
        <c:crossAx val="154088960"/>
        <c:crosses val="autoZero"/>
        <c:crossBetween val="between"/>
      </c:valAx>
      <c:catAx>
        <c:axId val="154088960"/>
        <c:scaling>
          <c:orientation val="minMax"/>
        </c:scaling>
        <c:delete val="0"/>
        <c:axPos val="l"/>
        <c:majorTickMark val="out"/>
        <c:minorTickMark val="none"/>
        <c:tickLblPos val="nextTo"/>
        <c:txPr>
          <a:bodyPr/>
          <a:lstStyle/>
          <a:p>
            <a:pPr>
              <a:defRPr sz="1400"/>
            </a:pPr>
            <a:endParaRPr lang="en-US"/>
          </a:p>
        </c:txPr>
        <c:crossAx val="154087424"/>
        <c:crosses val="autoZero"/>
        <c:auto val="1"/>
        <c:lblAlgn val="ctr"/>
        <c:lblOffset val="100"/>
        <c:noMultiLvlLbl val="0"/>
      </c:catAx>
    </c:plotArea>
    <c:legend>
      <c:legendPos val="t"/>
      <c:layout>
        <c:manualLayout>
          <c:xMode val="edge"/>
          <c:yMode val="edge"/>
          <c:x val="0.12431133643880839"/>
          <c:y val="6.0626944228419063E-2"/>
          <c:w val="0.8669722461393178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N/a retired</c:v>
                </c:pt>
              </c:strCache>
            </c:strRef>
          </c:tx>
          <c:spPr>
            <a:gradFill rotWithShape="1">
              <a:gsLst>
                <a:gs pos="0">
                  <a:schemeClr val="bg1">
                    <a:lumMod val="65000"/>
                  </a:schemeClr>
                </a:gs>
                <a:gs pos="80000">
                  <a:schemeClr val="bg1">
                    <a:lumMod val="65000"/>
                  </a:schemeClr>
                </a:gs>
                <a:gs pos="100000">
                  <a:schemeClr val="bg1">
                    <a:lumMod val="6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65000"/>
                    </a:schemeClr>
                  </a:gs>
                  <a:gs pos="80000">
                    <a:schemeClr val="bg1">
                      <a:lumMod val="65000"/>
                    </a:schemeClr>
                  </a:gs>
                  <a:gs pos="100000">
                    <a:schemeClr val="bg1">
                      <a:lumMod val="6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Sheet1!$B$2:$B$8</c:f>
              <c:numCache>
                <c:formatCode>0%</c:formatCode>
                <c:ptCount val="7"/>
                <c:pt idx="0">
                  <c:v>0.06</c:v>
                </c:pt>
                <c:pt idx="1">
                  <c:v>0.11</c:v>
                </c:pt>
                <c:pt idx="2">
                  <c:v>0.24</c:v>
                </c:pt>
                <c:pt idx="3">
                  <c:v>0.12</c:v>
                </c:pt>
                <c:pt idx="4">
                  <c:v>0.09</c:v>
                </c:pt>
                <c:pt idx="5">
                  <c:v>0.1</c:v>
                </c:pt>
                <c:pt idx="6">
                  <c:v>0.1</c:v>
                </c:pt>
              </c:numCache>
            </c:numRef>
          </c:val>
        </c:ser>
        <c:ser>
          <c:idx val="1"/>
          <c:order val="1"/>
          <c:tx>
            <c:strRef>
              <c:f>Sheet1!$C$1</c:f>
              <c:strCache>
                <c:ptCount val="1"/>
                <c:pt idx="0">
                  <c:v>Don't know</c:v>
                </c:pt>
              </c:strCache>
            </c:strRef>
          </c:tx>
          <c:spPr>
            <a:gradFill>
              <a:gsLst>
                <a:gs pos="0">
                  <a:schemeClr val="bg1">
                    <a:lumMod val="85000"/>
                  </a:schemeClr>
                </a:gs>
                <a:gs pos="80000">
                  <a:schemeClr val="bg1">
                    <a:lumMod val="85000"/>
                  </a:schemeClr>
                </a:gs>
                <a:gs pos="100000">
                  <a:schemeClr val="bg1">
                    <a:lumMod val="85000"/>
                  </a:schemeClr>
                </a:gs>
              </a:gsLst>
              <a:lin ang="16200000" scaled="0"/>
            </a:gradFill>
            <a:ln>
              <a:noFill/>
              <a:round/>
            </a:ln>
            <a:effectLst/>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Sheet1!$C$2:$C$8</c:f>
              <c:numCache>
                <c:formatCode>0%</c:formatCode>
                <c:ptCount val="7"/>
                <c:pt idx="0">
                  <c:v>0.13</c:v>
                </c:pt>
                <c:pt idx="1">
                  <c:v>0.1</c:v>
                </c:pt>
                <c:pt idx="2">
                  <c:v>0.13</c:v>
                </c:pt>
                <c:pt idx="3">
                  <c:v>0.11</c:v>
                </c:pt>
                <c:pt idx="4">
                  <c:v>0.09</c:v>
                </c:pt>
                <c:pt idx="5">
                  <c:v>0.1</c:v>
                </c:pt>
                <c:pt idx="6">
                  <c:v>0.1</c:v>
                </c:pt>
              </c:numCache>
            </c:numRef>
          </c:val>
        </c:ser>
        <c:ser>
          <c:idx val="2"/>
          <c:order val="2"/>
          <c:tx>
            <c:strRef>
              <c:f>Sheet1!$D$1</c:f>
              <c:strCache>
                <c:ptCount val="1"/>
                <c:pt idx="0">
                  <c:v>1 to 4</c:v>
                </c:pt>
              </c:strCache>
            </c:strRef>
          </c:tx>
          <c:spPr>
            <a:gradFill>
              <a:gsLst>
                <a:gs pos="0">
                  <a:srgbClr val="0070C0"/>
                </a:gs>
                <a:gs pos="80000">
                  <a:srgbClr val="0070C0"/>
                </a:gs>
                <a:gs pos="100000">
                  <a:srgbClr val="0070C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Sheet1!$D$2:$D$8</c:f>
              <c:numCache>
                <c:formatCode>0%</c:formatCode>
                <c:ptCount val="7"/>
                <c:pt idx="0">
                  <c:v>0.36</c:v>
                </c:pt>
                <c:pt idx="1">
                  <c:v>0.27</c:v>
                </c:pt>
                <c:pt idx="2">
                  <c:v>0.2</c:v>
                </c:pt>
                <c:pt idx="3">
                  <c:v>0.26</c:v>
                </c:pt>
                <c:pt idx="4">
                  <c:v>0.25</c:v>
                </c:pt>
                <c:pt idx="5">
                  <c:v>0.2</c:v>
                </c:pt>
                <c:pt idx="6">
                  <c:v>0.24</c:v>
                </c:pt>
              </c:numCache>
            </c:numRef>
          </c:val>
        </c:ser>
        <c:ser>
          <c:idx val="3"/>
          <c:order val="3"/>
          <c:tx>
            <c:strRef>
              <c:f>Sheet1!$E$1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Sheet1!$E$2:$E$8</c:f>
              <c:numCache>
                <c:formatCode>0%</c:formatCode>
                <c:ptCount val="7"/>
                <c:pt idx="0">
                  <c:v>0.14000000000000001</c:v>
                </c:pt>
                <c:pt idx="1">
                  <c:v>0.16</c:v>
                </c:pt>
                <c:pt idx="2">
                  <c:v>0.09</c:v>
                </c:pt>
                <c:pt idx="3">
                  <c:v>0.1</c:v>
                </c:pt>
                <c:pt idx="4">
                  <c:v>0.15</c:v>
                </c:pt>
                <c:pt idx="5">
                  <c:v>0.13</c:v>
                </c:pt>
                <c:pt idx="6">
                  <c:v>0.14000000000000001</c:v>
                </c:pt>
              </c:numCache>
            </c:numRef>
          </c:val>
        </c:ser>
        <c:ser>
          <c:idx val="4"/>
          <c:order val="4"/>
          <c:tx>
            <c:strRef>
              <c:f>Sheet1!$F$1</c:f>
              <c:strCache>
                <c:ptCount val="1"/>
                <c:pt idx="0">
                  <c:v>7 to 9</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Sheet1!$F$2:$F$8</c:f>
              <c:numCache>
                <c:formatCode>0%</c:formatCode>
                <c:ptCount val="7"/>
                <c:pt idx="0">
                  <c:v>0.18</c:v>
                </c:pt>
                <c:pt idx="1">
                  <c:v>0.21</c:v>
                </c:pt>
                <c:pt idx="2">
                  <c:v>0.16</c:v>
                </c:pt>
                <c:pt idx="3">
                  <c:v>0.18</c:v>
                </c:pt>
                <c:pt idx="4">
                  <c:v>0.19</c:v>
                </c:pt>
                <c:pt idx="5">
                  <c:v>0.2</c:v>
                </c:pt>
                <c:pt idx="6">
                  <c:v>0.19</c:v>
                </c:pt>
              </c:numCache>
            </c:numRef>
          </c:val>
        </c:ser>
        <c:ser>
          <c:idx val="5"/>
          <c:order val="5"/>
          <c:tx>
            <c:strRef>
              <c:f>Sheet1!$G$1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Further</c:v>
                </c:pt>
                <c:pt idx="1">
                  <c:v>Higher</c:v>
                </c:pt>
                <c:pt idx="2">
                  <c:v>Nursery</c:v>
                </c:pt>
                <c:pt idx="3">
                  <c:v>Special</c:v>
                </c:pt>
                <c:pt idx="4">
                  <c:v>Secondary</c:v>
                </c:pt>
                <c:pt idx="5">
                  <c:v>Primary</c:v>
                </c:pt>
                <c:pt idx="6">
                  <c:v>Total</c:v>
                </c:pt>
              </c:strCache>
            </c:strRef>
          </c:cat>
          <c:val>
            <c:numRef>
              <c:f>Sheet1!$G$2:$G$8</c:f>
              <c:numCache>
                <c:formatCode>0%</c:formatCode>
                <c:ptCount val="7"/>
                <c:pt idx="0">
                  <c:v>0.12</c:v>
                </c:pt>
                <c:pt idx="1">
                  <c:v>0.14000000000000001</c:v>
                </c:pt>
                <c:pt idx="2">
                  <c:v>0.16</c:v>
                </c:pt>
                <c:pt idx="3">
                  <c:v>0.23</c:v>
                </c:pt>
                <c:pt idx="4">
                  <c:v>0.23</c:v>
                </c:pt>
                <c:pt idx="5">
                  <c:v>0.27</c:v>
                </c:pt>
                <c:pt idx="6">
                  <c:v>0.24</c:v>
                </c:pt>
              </c:numCache>
            </c:numRef>
          </c:val>
        </c:ser>
        <c:dLbls>
          <c:showLegendKey val="0"/>
          <c:showVal val="0"/>
          <c:showCatName val="0"/>
          <c:showSerName val="0"/>
          <c:showPercent val="0"/>
          <c:showBubbleSize val="0"/>
        </c:dLbls>
        <c:gapWidth val="100"/>
        <c:overlap val="100"/>
        <c:axId val="153877120"/>
        <c:axId val="153875584"/>
      </c:barChart>
      <c:valAx>
        <c:axId val="153875584"/>
        <c:scaling>
          <c:orientation val="minMax"/>
        </c:scaling>
        <c:delete val="1"/>
        <c:axPos val="b"/>
        <c:numFmt formatCode="0%" sourceLinked="1"/>
        <c:majorTickMark val="out"/>
        <c:minorTickMark val="none"/>
        <c:tickLblPos val="nextTo"/>
        <c:crossAx val="153877120"/>
        <c:crosses val="autoZero"/>
        <c:crossBetween val="between"/>
      </c:valAx>
      <c:catAx>
        <c:axId val="153877120"/>
        <c:scaling>
          <c:orientation val="minMax"/>
        </c:scaling>
        <c:delete val="0"/>
        <c:axPos val="l"/>
        <c:majorTickMark val="out"/>
        <c:minorTickMark val="none"/>
        <c:tickLblPos val="nextTo"/>
        <c:txPr>
          <a:bodyPr/>
          <a:lstStyle/>
          <a:p>
            <a:pPr>
              <a:defRPr sz="1400"/>
            </a:pPr>
            <a:endParaRPr lang="en-US"/>
          </a:p>
        </c:txPr>
        <c:crossAx val="153875584"/>
        <c:crosses val="autoZero"/>
        <c:auto val="1"/>
        <c:lblAlgn val="ctr"/>
        <c:lblOffset val="100"/>
        <c:noMultiLvlLbl val="0"/>
      </c:catAx>
    </c:plotArea>
    <c:legend>
      <c:legendPos val="t"/>
      <c:layout>
        <c:manualLayout>
          <c:xMode val="edge"/>
          <c:yMode val="edge"/>
          <c:x val="0.12431133643880839"/>
          <c:y val="6.0626944228419063E-2"/>
          <c:w val="0.8669722461393178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In probation</c:v>
                </c:pt>
                <c:pt idx="1">
                  <c:v>1-4 years</c:v>
                </c:pt>
                <c:pt idx="2">
                  <c:v>5-9 years</c:v>
                </c:pt>
                <c:pt idx="3">
                  <c:v>10-14 years</c:v>
                </c:pt>
                <c:pt idx="4">
                  <c:v>15-19 years</c:v>
                </c:pt>
                <c:pt idx="5">
                  <c:v>20+ years</c:v>
                </c:pt>
              </c:strCache>
            </c:strRef>
          </c:cat>
          <c:val>
            <c:numRef>
              <c:f>Sheet1!$B$2:$B$7</c:f>
              <c:numCache>
                <c:formatCode>0%</c:formatCode>
                <c:ptCount val="6"/>
                <c:pt idx="0">
                  <c:v>0.01</c:v>
                </c:pt>
                <c:pt idx="1">
                  <c:v>0.08</c:v>
                </c:pt>
                <c:pt idx="2">
                  <c:v>0.22</c:v>
                </c:pt>
                <c:pt idx="3">
                  <c:v>0.17</c:v>
                </c:pt>
                <c:pt idx="4">
                  <c:v>0.13</c:v>
                </c:pt>
                <c:pt idx="5">
                  <c:v>0.39</c:v>
                </c:pt>
              </c:numCache>
            </c:numRef>
          </c:val>
        </c:ser>
        <c:dLbls>
          <c:showLegendKey val="0"/>
          <c:showVal val="0"/>
          <c:showCatName val="0"/>
          <c:showSerName val="0"/>
          <c:showPercent val="0"/>
          <c:showBubbleSize val="0"/>
        </c:dLbls>
        <c:gapWidth val="100"/>
        <c:axId val="39902208"/>
        <c:axId val="39900672"/>
      </c:barChart>
      <c:valAx>
        <c:axId val="39900672"/>
        <c:scaling>
          <c:orientation val="minMax"/>
          <c:max val="1"/>
          <c:min val="0"/>
        </c:scaling>
        <c:delete val="1"/>
        <c:axPos val="l"/>
        <c:numFmt formatCode="0%" sourceLinked="1"/>
        <c:majorTickMark val="out"/>
        <c:minorTickMark val="none"/>
        <c:tickLblPos val="nextTo"/>
        <c:crossAx val="39902208"/>
        <c:crosses val="autoZero"/>
        <c:crossBetween val="between"/>
        <c:majorUnit val="0.2"/>
      </c:valAx>
      <c:catAx>
        <c:axId val="39902208"/>
        <c:scaling>
          <c:orientation val="minMax"/>
        </c:scaling>
        <c:delete val="0"/>
        <c:axPos val="b"/>
        <c:majorTickMark val="out"/>
        <c:minorTickMark val="none"/>
        <c:tickLblPos val="nextTo"/>
        <c:txPr>
          <a:bodyPr/>
          <a:lstStyle/>
          <a:p>
            <a:pPr>
              <a:defRPr sz="1400"/>
            </a:pPr>
            <a:endParaRPr lang="en-US"/>
          </a:p>
        </c:txPr>
        <c:crossAx val="3990067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Cache>
                <c:formatCode>General</c:formatCode>
                <c:ptCount val="7"/>
                <c:pt idx="0" formatCode="0%">
                  <c:v>0.01</c:v>
                </c:pt>
                <c:pt idx="2" formatCode="0%">
                  <c:v>0.01</c:v>
                </c:pt>
                <c:pt idx="3" formatCode="0%">
                  <c:v>0.01</c:v>
                </c:pt>
                <c:pt idx="4" formatCode="0%">
                  <c:v>0.01</c:v>
                </c:pt>
                <c:pt idx="5" formatCode="0%">
                  <c:v>0.01</c:v>
                </c:pt>
                <c:pt idx="6" formatCode="0%">
                  <c:v>0.01</c:v>
                </c:pt>
              </c:numCache>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0.08</c:v>
                </c:pt>
                <c:pt idx="1">
                  <c:v>7.0000000000000007E-2</c:v>
                </c:pt>
                <c:pt idx="2">
                  <c:v>0.11</c:v>
                </c:pt>
                <c:pt idx="3">
                  <c:v>0.12</c:v>
                </c:pt>
                <c:pt idx="4">
                  <c:v>0.09</c:v>
                </c:pt>
                <c:pt idx="5">
                  <c:v>0.04</c:v>
                </c:pt>
                <c:pt idx="6">
                  <c:v>0.11</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0.09</c:v>
                </c:pt>
                <c:pt idx="1">
                  <c:v>0.05</c:v>
                </c:pt>
                <c:pt idx="2">
                  <c:v>0.08</c:v>
                </c:pt>
                <c:pt idx="3">
                  <c:v>0.09</c:v>
                </c:pt>
                <c:pt idx="4">
                  <c:v>0.09</c:v>
                </c:pt>
                <c:pt idx="5">
                  <c:v>0.04</c:v>
                </c:pt>
                <c:pt idx="6">
                  <c:v>0.08</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c:v>
                </c:pt>
                <c:pt idx="1">
                  <c:v>0.06</c:v>
                </c:pt>
                <c:pt idx="2">
                  <c:v>0.09</c:v>
                </c:pt>
                <c:pt idx="3">
                  <c:v>0.09</c:v>
                </c:pt>
                <c:pt idx="4">
                  <c:v>0.09</c:v>
                </c:pt>
                <c:pt idx="5">
                  <c:v>0.09</c:v>
                </c:pt>
                <c:pt idx="6">
                  <c:v>0.09</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7.0000000000000007E-2</c:v>
                </c:pt>
                <c:pt idx="1">
                  <c:v>0.04</c:v>
                </c:pt>
                <c:pt idx="2">
                  <c:v>0.08</c:v>
                </c:pt>
                <c:pt idx="3">
                  <c:v>0.08</c:v>
                </c:pt>
                <c:pt idx="4">
                  <c:v>0.08</c:v>
                </c:pt>
                <c:pt idx="5">
                  <c:v>0.11</c:v>
                </c:pt>
                <c:pt idx="6">
                  <c:v>0.08</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0.14000000000000001</c:v>
                </c:pt>
                <c:pt idx="1">
                  <c:v>0.16</c:v>
                </c:pt>
                <c:pt idx="2">
                  <c:v>0.13</c:v>
                </c:pt>
                <c:pt idx="3">
                  <c:v>0.13</c:v>
                </c:pt>
                <c:pt idx="4">
                  <c:v>0.14000000000000001</c:v>
                </c:pt>
                <c:pt idx="5">
                  <c:v>0.12</c:v>
                </c:pt>
                <c:pt idx="6">
                  <c:v>0.13</c:v>
                </c:pt>
              </c:numCache>
            </c:numRef>
          </c:val>
        </c:ser>
        <c:ser>
          <c:idx val="6"/>
          <c:order val="6"/>
          <c:tx>
            <c:strRef>
              <c:f>Sheet1!$H$1</c:f>
              <c:strCache>
                <c:ptCount val="1"/>
                <c:pt idx="0">
                  <c:v>6</c:v>
                </c:pt>
              </c:strCache>
            </c:strRef>
          </c:tx>
          <c:spPr>
            <a:gradFill>
              <a:gsLst>
                <a:gs pos="0">
                  <a:srgbClr val="CC3399"/>
                </a:gs>
                <a:gs pos="80000">
                  <a:srgbClr val="CC3399"/>
                </a:gs>
                <a:gs pos="100000">
                  <a:srgbClr val="CC33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0.09</c:v>
                </c:pt>
                <c:pt idx="1">
                  <c:v>0.08</c:v>
                </c:pt>
                <c:pt idx="2">
                  <c:v>7.0000000000000007E-2</c:v>
                </c:pt>
                <c:pt idx="3">
                  <c:v>0.08</c:v>
                </c:pt>
                <c:pt idx="4">
                  <c:v>0.08</c:v>
                </c:pt>
                <c:pt idx="5">
                  <c:v>0.13</c:v>
                </c:pt>
                <c:pt idx="6">
                  <c:v>0.08</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0.09</c:v>
                </c:pt>
                <c:pt idx="1">
                  <c:v>0.12</c:v>
                </c:pt>
                <c:pt idx="2">
                  <c:v>0.1</c:v>
                </c:pt>
                <c:pt idx="3">
                  <c:v>0.11</c:v>
                </c:pt>
                <c:pt idx="4">
                  <c:v>0.11</c:v>
                </c:pt>
                <c:pt idx="5">
                  <c:v>0.11</c:v>
                </c:pt>
                <c:pt idx="6">
                  <c:v>0.1</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0.15</c:v>
                </c:pt>
                <c:pt idx="1">
                  <c:v>0.21</c:v>
                </c:pt>
                <c:pt idx="2">
                  <c:v>0.13</c:v>
                </c:pt>
                <c:pt idx="3">
                  <c:v>0.12</c:v>
                </c:pt>
                <c:pt idx="4">
                  <c:v>0.13</c:v>
                </c:pt>
                <c:pt idx="5">
                  <c:v>0.18</c:v>
                </c:pt>
                <c:pt idx="6">
                  <c:v>0.13</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0.06</c:v>
                </c:pt>
                <c:pt idx="1">
                  <c:v>0.08</c:v>
                </c:pt>
                <c:pt idx="2">
                  <c:v>7.0000000000000007E-2</c:v>
                </c:pt>
                <c:pt idx="3">
                  <c:v>0.06</c:v>
                </c:pt>
                <c:pt idx="4">
                  <c:v>7.0000000000000007E-2</c:v>
                </c:pt>
                <c:pt idx="5">
                  <c:v>7.0000000000000007E-2</c:v>
                </c:pt>
                <c:pt idx="6">
                  <c:v>7.0000000000000007E-2</c:v>
                </c:pt>
              </c:numCache>
            </c:numRef>
          </c:val>
        </c:ser>
        <c:ser>
          <c:idx val="10"/>
          <c:order val="10"/>
          <c:tx>
            <c:strRef>
              <c:f>Sheet1!$L$1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0.12</c:v>
                </c:pt>
                <c:pt idx="1">
                  <c:v>0.14000000000000001</c:v>
                </c:pt>
                <c:pt idx="2">
                  <c:v>0.12</c:v>
                </c:pt>
                <c:pt idx="3">
                  <c:v>0.11</c:v>
                </c:pt>
                <c:pt idx="4">
                  <c:v>0.13</c:v>
                </c:pt>
                <c:pt idx="5">
                  <c:v>0.1</c:v>
                </c:pt>
                <c:pt idx="6">
                  <c:v>0.12</c:v>
                </c:pt>
              </c:numCache>
            </c:numRef>
          </c:val>
        </c:ser>
        <c:dLbls>
          <c:showLegendKey val="0"/>
          <c:showVal val="0"/>
          <c:showCatName val="0"/>
          <c:showSerName val="0"/>
          <c:showPercent val="0"/>
          <c:showBubbleSize val="0"/>
        </c:dLbls>
        <c:gapWidth val="100"/>
        <c:overlap val="100"/>
        <c:axId val="46241280"/>
        <c:axId val="46239744"/>
      </c:barChart>
      <c:valAx>
        <c:axId val="46239744"/>
        <c:scaling>
          <c:orientation val="minMax"/>
        </c:scaling>
        <c:delete val="1"/>
        <c:axPos val="b"/>
        <c:numFmt formatCode="0%" sourceLinked="1"/>
        <c:majorTickMark val="out"/>
        <c:minorTickMark val="none"/>
        <c:tickLblPos val="nextTo"/>
        <c:crossAx val="46241280"/>
        <c:crosses val="autoZero"/>
        <c:crossBetween val="between"/>
      </c:valAx>
      <c:catAx>
        <c:axId val="46241280"/>
        <c:scaling>
          <c:orientation val="minMax"/>
        </c:scaling>
        <c:delete val="0"/>
        <c:axPos val="l"/>
        <c:majorTickMark val="out"/>
        <c:minorTickMark val="none"/>
        <c:tickLblPos val="nextTo"/>
        <c:txPr>
          <a:bodyPr/>
          <a:lstStyle/>
          <a:p>
            <a:pPr>
              <a:defRPr sz="1400"/>
            </a:pPr>
            <a:endParaRPr lang="en-US"/>
          </a:p>
        </c:txPr>
        <c:crossAx val="46239744"/>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cat>
            <c:strRef>
              <c:f>Sheet1!$A$2:$A$8</c:f>
              <c:strCache>
                <c:ptCount val="7"/>
                <c:pt idx="0">
                  <c:v>Secondary</c:v>
                </c:pt>
                <c:pt idx="1">
                  <c:v>Special</c:v>
                </c:pt>
                <c:pt idx="2">
                  <c:v>Primary</c:v>
                </c:pt>
                <c:pt idx="3">
                  <c:v>Further</c:v>
                </c:pt>
                <c:pt idx="4">
                  <c:v>Higher</c:v>
                </c:pt>
                <c:pt idx="5">
                  <c:v>Nursery</c:v>
                </c:pt>
                <c:pt idx="6">
                  <c:v>Total</c:v>
                </c:pt>
              </c:strCache>
            </c:strRef>
          </c:cat>
          <c:val>
            <c:numRef>
              <c:f>Sheet1!$B$2:$B$8</c:f>
              <c:numCache>
                <c:formatCode>0%</c:formatCode>
                <c:ptCount val="7"/>
                <c:pt idx="0">
                  <c:v>0.01</c:v>
                </c:pt>
                <c:pt idx="1">
                  <c:v>0.01</c:v>
                </c:pt>
                <c:pt idx="2">
                  <c:v>0.01</c:v>
                </c:pt>
                <c:pt idx="3">
                  <c:v>0.01</c:v>
                </c:pt>
                <c:pt idx="4">
                  <c:v>0.01</c:v>
                </c:pt>
                <c:pt idx="6">
                  <c:v>0.01</c:v>
                </c:pt>
              </c:numCache>
            </c:numRef>
          </c:val>
        </c:ser>
        <c:ser>
          <c:idx val="1"/>
          <c:order val="1"/>
          <c:tx>
            <c:strRef>
              <c:f>Sheet1!$C$1</c:f>
              <c:strCache>
                <c:ptCount val="1"/>
                <c:pt idx="0">
                  <c:v>1 to 4</c:v>
                </c:pt>
              </c:strCache>
            </c:strRef>
          </c:tx>
          <c:spPr>
            <a:gradFill>
              <a:gsLst>
                <a:gs pos="0">
                  <a:srgbClr val="0070C0"/>
                </a:gs>
                <a:gs pos="79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Secondary</c:v>
                </c:pt>
                <c:pt idx="1">
                  <c:v>Special</c:v>
                </c:pt>
                <c:pt idx="2">
                  <c:v>Primary</c:v>
                </c:pt>
                <c:pt idx="3">
                  <c:v>Further</c:v>
                </c:pt>
                <c:pt idx="4">
                  <c:v>Higher</c:v>
                </c:pt>
                <c:pt idx="5">
                  <c:v>Nursery</c:v>
                </c:pt>
                <c:pt idx="6">
                  <c:v>Total</c:v>
                </c:pt>
              </c:strCache>
            </c:strRef>
          </c:cat>
          <c:val>
            <c:numRef>
              <c:f>Sheet1!$C$2:$C$8</c:f>
              <c:numCache>
                <c:formatCode>0%</c:formatCode>
                <c:ptCount val="7"/>
                <c:pt idx="0">
                  <c:v>0.38</c:v>
                </c:pt>
                <c:pt idx="1">
                  <c:v>0.34</c:v>
                </c:pt>
                <c:pt idx="2">
                  <c:v>0.36</c:v>
                </c:pt>
                <c:pt idx="3">
                  <c:v>0.34</c:v>
                </c:pt>
                <c:pt idx="4">
                  <c:v>0.28000000000000003</c:v>
                </c:pt>
                <c:pt idx="5">
                  <c:v>0.22</c:v>
                </c:pt>
                <c:pt idx="6">
                  <c:v>0.36</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Secondary</c:v>
                </c:pt>
                <c:pt idx="1">
                  <c:v>Special</c:v>
                </c:pt>
                <c:pt idx="2">
                  <c:v>Primary</c:v>
                </c:pt>
                <c:pt idx="3">
                  <c:v>Further</c:v>
                </c:pt>
                <c:pt idx="4">
                  <c:v>Higher</c:v>
                </c:pt>
                <c:pt idx="5">
                  <c:v>Nursery</c:v>
                </c:pt>
                <c:pt idx="6">
                  <c:v>Total</c:v>
                </c:pt>
              </c:strCache>
            </c:strRef>
          </c:cat>
          <c:val>
            <c:numRef>
              <c:f>Sheet1!$D$2:$D$8</c:f>
              <c:numCache>
                <c:formatCode>0%</c:formatCode>
                <c:ptCount val="7"/>
                <c:pt idx="0">
                  <c:v>0.21</c:v>
                </c:pt>
                <c:pt idx="1">
                  <c:v>0.23</c:v>
                </c:pt>
                <c:pt idx="2">
                  <c:v>0.2</c:v>
                </c:pt>
                <c:pt idx="3">
                  <c:v>0.22</c:v>
                </c:pt>
                <c:pt idx="4">
                  <c:v>0.25</c:v>
                </c:pt>
                <c:pt idx="5">
                  <c:v>0.24</c:v>
                </c:pt>
                <c:pt idx="6">
                  <c:v>0.21</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Secondary</c:v>
                </c:pt>
                <c:pt idx="1">
                  <c:v>Special</c:v>
                </c:pt>
                <c:pt idx="2">
                  <c:v>Primary</c:v>
                </c:pt>
                <c:pt idx="3">
                  <c:v>Further</c:v>
                </c:pt>
                <c:pt idx="4">
                  <c:v>Higher</c:v>
                </c:pt>
                <c:pt idx="5">
                  <c:v>Nursery</c:v>
                </c:pt>
                <c:pt idx="6">
                  <c:v>Total</c:v>
                </c:pt>
              </c:strCache>
            </c:strRef>
          </c:cat>
          <c:val>
            <c:numRef>
              <c:f>Sheet1!$E$2:$E$8</c:f>
              <c:numCache>
                <c:formatCode>0%</c:formatCode>
                <c:ptCount val="7"/>
                <c:pt idx="0">
                  <c:v>0.4</c:v>
                </c:pt>
                <c:pt idx="1">
                  <c:v>0.42</c:v>
                </c:pt>
                <c:pt idx="2">
                  <c:v>0.42</c:v>
                </c:pt>
                <c:pt idx="3">
                  <c:v>0.44</c:v>
                </c:pt>
                <c:pt idx="4">
                  <c:v>0.46</c:v>
                </c:pt>
                <c:pt idx="5">
                  <c:v>0.55000000000000004</c:v>
                </c:pt>
                <c:pt idx="6">
                  <c:v>0.42</c:v>
                </c:pt>
              </c:numCache>
            </c:numRef>
          </c:val>
        </c:ser>
        <c:dLbls>
          <c:showLegendKey val="0"/>
          <c:showVal val="0"/>
          <c:showCatName val="0"/>
          <c:showSerName val="0"/>
          <c:showPercent val="0"/>
          <c:showBubbleSize val="0"/>
        </c:dLbls>
        <c:gapWidth val="100"/>
        <c:overlap val="100"/>
        <c:axId val="46391296"/>
        <c:axId val="46381312"/>
      </c:barChart>
      <c:valAx>
        <c:axId val="46381312"/>
        <c:scaling>
          <c:orientation val="minMax"/>
        </c:scaling>
        <c:delete val="1"/>
        <c:axPos val="b"/>
        <c:numFmt formatCode="0%" sourceLinked="1"/>
        <c:majorTickMark val="out"/>
        <c:minorTickMark val="none"/>
        <c:tickLblPos val="nextTo"/>
        <c:crossAx val="46391296"/>
        <c:crosses val="autoZero"/>
        <c:crossBetween val="between"/>
      </c:valAx>
      <c:catAx>
        <c:axId val="46391296"/>
        <c:scaling>
          <c:orientation val="minMax"/>
        </c:scaling>
        <c:delete val="0"/>
        <c:axPos val="l"/>
        <c:majorTickMark val="out"/>
        <c:minorTickMark val="none"/>
        <c:tickLblPos val="nextTo"/>
        <c:txPr>
          <a:bodyPr/>
          <a:lstStyle/>
          <a:p>
            <a:pPr>
              <a:defRPr sz="1400"/>
            </a:pPr>
            <a:endParaRPr lang="en-US"/>
          </a:p>
        </c:txPr>
        <c:crossAx val="46381312"/>
        <c:crosses val="autoZero"/>
        <c:auto val="1"/>
        <c:lblAlgn val="ctr"/>
        <c:lblOffset val="100"/>
        <c:noMultiLvlLbl val="0"/>
      </c:catAx>
    </c:plotArea>
    <c:legend>
      <c:legendPos val="t"/>
      <c:layout>
        <c:manualLayout>
          <c:xMode val="edge"/>
          <c:yMode val="edge"/>
          <c:x val="0.14163332050407099"/>
          <c:y val="6.0626944228419063E-2"/>
          <c:w val="0.82221271049248501"/>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Cache>
                <c:formatCode>General</c:formatCode>
                <c:ptCount val="7"/>
                <c:pt idx="0" formatCode="0%">
                  <c:v>0.01</c:v>
                </c:pt>
                <c:pt idx="2" formatCode="0%">
                  <c:v>0.01</c:v>
                </c:pt>
                <c:pt idx="3" formatCode="0%">
                  <c:v>0.01</c:v>
                </c:pt>
                <c:pt idx="4" formatCode="0%">
                  <c:v>0.01</c:v>
                </c:pt>
                <c:pt idx="5" formatCode="0%">
                  <c:v>0.01</c:v>
                </c:pt>
                <c:pt idx="6" formatCode="0%">
                  <c:v>0.01</c:v>
                </c:pt>
              </c:numCache>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0.11</c:v>
                </c:pt>
                <c:pt idx="1">
                  <c:v>0.09</c:v>
                </c:pt>
                <c:pt idx="2">
                  <c:v>0.15</c:v>
                </c:pt>
                <c:pt idx="3">
                  <c:v>0.15</c:v>
                </c:pt>
                <c:pt idx="4">
                  <c:v>0.1</c:v>
                </c:pt>
                <c:pt idx="5">
                  <c:v>0.05</c:v>
                </c:pt>
                <c:pt idx="6">
                  <c:v>0.14000000000000001</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0.09</c:v>
                </c:pt>
                <c:pt idx="1">
                  <c:v>7.0000000000000007E-2</c:v>
                </c:pt>
                <c:pt idx="2">
                  <c:v>0.1</c:v>
                </c:pt>
                <c:pt idx="3">
                  <c:v>0.1</c:v>
                </c:pt>
                <c:pt idx="4">
                  <c:v>0.1</c:v>
                </c:pt>
                <c:pt idx="5">
                  <c:v>0.03</c:v>
                </c:pt>
                <c:pt idx="6">
                  <c:v>0.1</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0.14000000000000001</c:v>
                </c:pt>
                <c:pt idx="1">
                  <c:v>0.1</c:v>
                </c:pt>
                <c:pt idx="2">
                  <c:v>0.11</c:v>
                </c:pt>
                <c:pt idx="3">
                  <c:v>0.11</c:v>
                </c:pt>
                <c:pt idx="4">
                  <c:v>0.1</c:v>
                </c:pt>
                <c:pt idx="5">
                  <c:v>0.12</c:v>
                </c:pt>
                <c:pt idx="6">
                  <c:v>0.11</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0.08</c:v>
                </c:pt>
                <c:pt idx="1">
                  <c:v>0.09</c:v>
                </c:pt>
                <c:pt idx="2">
                  <c:v>0.09</c:v>
                </c:pt>
                <c:pt idx="3">
                  <c:v>0.09</c:v>
                </c:pt>
                <c:pt idx="4">
                  <c:v>0.1</c:v>
                </c:pt>
                <c:pt idx="5">
                  <c:v>0.12</c:v>
                </c:pt>
                <c:pt idx="6">
                  <c:v>0.09</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0.12</c:v>
                </c:pt>
                <c:pt idx="1">
                  <c:v>0.18</c:v>
                </c:pt>
                <c:pt idx="2">
                  <c:v>0.14000000000000001</c:v>
                </c:pt>
                <c:pt idx="3">
                  <c:v>0.13</c:v>
                </c:pt>
                <c:pt idx="4">
                  <c:v>0.14000000000000001</c:v>
                </c:pt>
                <c:pt idx="5">
                  <c:v>0.16</c:v>
                </c:pt>
                <c:pt idx="6">
                  <c:v>0.14000000000000001</c:v>
                </c:pt>
              </c:numCache>
            </c:numRef>
          </c:val>
        </c:ser>
        <c:ser>
          <c:idx val="6"/>
          <c:order val="6"/>
          <c:tx>
            <c:strRef>
              <c:f>Sheet1!$H$1</c:f>
              <c:strCache>
                <c:ptCount val="1"/>
                <c:pt idx="0">
                  <c:v>6</c:v>
                </c:pt>
              </c:strCache>
            </c:strRef>
          </c:tx>
          <c:spPr>
            <a:gradFill>
              <a:gsLst>
                <a:gs pos="0">
                  <a:srgbClr val="CC3399"/>
                </a:gs>
                <a:gs pos="80000">
                  <a:srgbClr val="CC3399"/>
                </a:gs>
                <a:gs pos="100000">
                  <a:srgbClr val="CC3399"/>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0.08</c:v>
                </c:pt>
                <c:pt idx="1">
                  <c:v>0.08</c:v>
                </c:pt>
                <c:pt idx="2">
                  <c:v>0.08</c:v>
                </c:pt>
                <c:pt idx="3">
                  <c:v>0.09</c:v>
                </c:pt>
                <c:pt idx="4">
                  <c:v>0.09</c:v>
                </c:pt>
                <c:pt idx="5">
                  <c:v>0.15</c:v>
                </c:pt>
                <c:pt idx="6">
                  <c:v>0.09</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0.12</c:v>
                </c:pt>
                <c:pt idx="1">
                  <c:v>0.11</c:v>
                </c:pt>
                <c:pt idx="2">
                  <c:v>0.11</c:v>
                </c:pt>
                <c:pt idx="3">
                  <c:v>0.11</c:v>
                </c:pt>
                <c:pt idx="4">
                  <c:v>0.1</c:v>
                </c:pt>
                <c:pt idx="5">
                  <c:v>0.13</c:v>
                </c:pt>
                <c:pt idx="6">
                  <c:v>0.11</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0.12</c:v>
                </c:pt>
                <c:pt idx="1">
                  <c:v>0.16</c:v>
                </c:pt>
                <c:pt idx="2">
                  <c:v>0.11</c:v>
                </c:pt>
                <c:pt idx="3">
                  <c:v>0.11</c:v>
                </c:pt>
                <c:pt idx="4">
                  <c:v>0.13</c:v>
                </c:pt>
                <c:pt idx="5">
                  <c:v>0.12</c:v>
                </c:pt>
                <c:pt idx="6">
                  <c:v>0.11</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0.05</c:v>
                </c:pt>
                <c:pt idx="1">
                  <c:v>0.04</c:v>
                </c:pt>
                <c:pt idx="2">
                  <c:v>0.05</c:v>
                </c:pt>
                <c:pt idx="3">
                  <c:v>0.04</c:v>
                </c:pt>
                <c:pt idx="4">
                  <c:v>0.05</c:v>
                </c:pt>
                <c:pt idx="5">
                  <c:v>0.08</c:v>
                </c:pt>
                <c:pt idx="6">
                  <c:v>0.05</c:v>
                </c:pt>
              </c:numCache>
            </c:numRef>
          </c:val>
        </c:ser>
        <c:ser>
          <c:idx val="10"/>
          <c:order val="10"/>
          <c:tx>
            <c:strRef>
              <c:f>Sheet1!$L$1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spPr>
              <a:noFill/>
            </c:spPr>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0.08</c:v>
                </c:pt>
                <c:pt idx="1">
                  <c:v>0.06</c:v>
                </c:pt>
                <c:pt idx="2">
                  <c:v>0.06</c:v>
                </c:pt>
                <c:pt idx="3">
                  <c:v>0.06</c:v>
                </c:pt>
                <c:pt idx="4">
                  <c:v>0.06</c:v>
                </c:pt>
                <c:pt idx="5">
                  <c:v>0.04</c:v>
                </c:pt>
                <c:pt idx="6">
                  <c:v>0.06</c:v>
                </c:pt>
              </c:numCache>
            </c:numRef>
          </c:val>
        </c:ser>
        <c:dLbls>
          <c:showLegendKey val="0"/>
          <c:showVal val="0"/>
          <c:showCatName val="0"/>
          <c:showSerName val="0"/>
          <c:showPercent val="0"/>
          <c:showBubbleSize val="0"/>
        </c:dLbls>
        <c:gapWidth val="100"/>
        <c:overlap val="100"/>
        <c:axId val="156797952"/>
        <c:axId val="156796416"/>
      </c:barChart>
      <c:valAx>
        <c:axId val="156796416"/>
        <c:scaling>
          <c:orientation val="minMax"/>
        </c:scaling>
        <c:delete val="1"/>
        <c:axPos val="b"/>
        <c:numFmt formatCode="0%" sourceLinked="1"/>
        <c:majorTickMark val="out"/>
        <c:minorTickMark val="none"/>
        <c:tickLblPos val="nextTo"/>
        <c:crossAx val="156797952"/>
        <c:crosses val="autoZero"/>
        <c:crossBetween val="between"/>
      </c:valAx>
      <c:catAx>
        <c:axId val="156797952"/>
        <c:scaling>
          <c:orientation val="minMax"/>
        </c:scaling>
        <c:delete val="0"/>
        <c:axPos val="l"/>
        <c:majorTickMark val="out"/>
        <c:minorTickMark val="none"/>
        <c:tickLblPos val="nextTo"/>
        <c:txPr>
          <a:bodyPr/>
          <a:lstStyle/>
          <a:p>
            <a:pPr>
              <a:defRPr sz="1400"/>
            </a:pPr>
            <a:endParaRPr lang="en-US"/>
          </a:p>
        </c:txPr>
        <c:crossAx val="156796416"/>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cat>
            <c:strRef>
              <c:f>Sheet1!$A$2:$A$8</c:f>
              <c:strCache>
                <c:ptCount val="7"/>
                <c:pt idx="0">
                  <c:v>Secondary</c:v>
                </c:pt>
                <c:pt idx="1">
                  <c:v>Primary</c:v>
                </c:pt>
                <c:pt idx="2">
                  <c:v>Further</c:v>
                </c:pt>
                <c:pt idx="3">
                  <c:v>Special</c:v>
                </c:pt>
                <c:pt idx="4">
                  <c:v>Nursery</c:v>
                </c:pt>
                <c:pt idx="5">
                  <c:v>Higher</c:v>
                </c:pt>
                <c:pt idx="6">
                  <c:v>Total</c:v>
                </c:pt>
              </c:strCache>
            </c:strRef>
          </c:cat>
          <c:val>
            <c:numRef>
              <c:f>Sheet1!$B$2:$B$8</c:f>
              <c:numCache>
                <c:formatCode>0%</c:formatCode>
                <c:ptCount val="7"/>
                <c:pt idx="0">
                  <c:v>0.01</c:v>
                </c:pt>
                <c:pt idx="1">
                  <c:v>0.01</c:v>
                </c:pt>
                <c:pt idx="2">
                  <c:v>0.01</c:v>
                </c:pt>
                <c:pt idx="3">
                  <c:v>0.01</c:v>
                </c:pt>
                <c:pt idx="5">
                  <c:v>0.01</c:v>
                </c:pt>
                <c:pt idx="6">
                  <c:v>0.01</c:v>
                </c:pt>
              </c:numCache>
            </c:numRef>
          </c:val>
        </c:ser>
        <c:ser>
          <c:idx val="1"/>
          <c:order val="1"/>
          <c:tx>
            <c:strRef>
              <c:f>Sheet1!$C$1</c:f>
              <c:strCache>
                <c:ptCount val="1"/>
                <c:pt idx="0">
                  <c:v>1 to 4</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Secondary</c:v>
                </c:pt>
                <c:pt idx="1">
                  <c:v>Primary</c:v>
                </c:pt>
                <c:pt idx="2">
                  <c:v>Further</c:v>
                </c:pt>
                <c:pt idx="3">
                  <c:v>Special</c:v>
                </c:pt>
                <c:pt idx="4">
                  <c:v>Nursery</c:v>
                </c:pt>
                <c:pt idx="5">
                  <c:v>Higher</c:v>
                </c:pt>
                <c:pt idx="6">
                  <c:v>Total</c:v>
                </c:pt>
              </c:strCache>
            </c:strRef>
          </c:cat>
          <c:val>
            <c:numRef>
              <c:f>Sheet1!$C$2:$C$8</c:f>
              <c:numCache>
                <c:formatCode>0%</c:formatCode>
                <c:ptCount val="7"/>
                <c:pt idx="0">
                  <c:v>0.45</c:v>
                </c:pt>
                <c:pt idx="1">
                  <c:v>0.45</c:v>
                </c:pt>
                <c:pt idx="2">
                  <c:v>0.4</c:v>
                </c:pt>
                <c:pt idx="3">
                  <c:v>0.42</c:v>
                </c:pt>
                <c:pt idx="4">
                  <c:v>0.35</c:v>
                </c:pt>
                <c:pt idx="5">
                  <c:v>0.32</c:v>
                </c:pt>
                <c:pt idx="6">
                  <c:v>0.44</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Secondary</c:v>
                </c:pt>
                <c:pt idx="1">
                  <c:v>Primary</c:v>
                </c:pt>
                <c:pt idx="2">
                  <c:v>Further</c:v>
                </c:pt>
                <c:pt idx="3">
                  <c:v>Special</c:v>
                </c:pt>
                <c:pt idx="4">
                  <c:v>Nursery</c:v>
                </c:pt>
                <c:pt idx="5">
                  <c:v>Higher</c:v>
                </c:pt>
                <c:pt idx="6">
                  <c:v>Total</c:v>
                </c:pt>
              </c:strCache>
            </c:strRef>
          </c:cat>
          <c:val>
            <c:numRef>
              <c:f>Sheet1!$D$2:$D$8</c:f>
              <c:numCache>
                <c:formatCode>0%</c:formatCode>
                <c:ptCount val="7"/>
                <c:pt idx="0">
                  <c:v>0.22</c:v>
                </c:pt>
                <c:pt idx="1">
                  <c:v>0.22</c:v>
                </c:pt>
                <c:pt idx="2">
                  <c:v>0.23</c:v>
                </c:pt>
                <c:pt idx="3">
                  <c:v>0.2</c:v>
                </c:pt>
                <c:pt idx="4">
                  <c:v>0.26</c:v>
                </c:pt>
                <c:pt idx="5">
                  <c:v>0.31</c:v>
                </c:pt>
                <c:pt idx="6">
                  <c:v>0.23</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Secondary</c:v>
                </c:pt>
                <c:pt idx="1">
                  <c:v>Primary</c:v>
                </c:pt>
                <c:pt idx="2">
                  <c:v>Further</c:v>
                </c:pt>
                <c:pt idx="3">
                  <c:v>Special</c:v>
                </c:pt>
                <c:pt idx="4">
                  <c:v>Nursery</c:v>
                </c:pt>
                <c:pt idx="5">
                  <c:v>Higher</c:v>
                </c:pt>
                <c:pt idx="6">
                  <c:v>Total</c:v>
                </c:pt>
              </c:strCache>
            </c:strRef>
          </c:cat>
          <c:val>
            <c:numRef>
              <c:f>Sheet1!$E$2:$E$8</c:f>
              <c:numCache>
                <c:formatCode>0%</c:formatCode>
                <c:ptCount val="7"/>
                <c:pt idx="0">
                  <c:v>0.32</c:v>
                </c:pt>
                <c:pt idx="1">
                  <c:v>0.33</c:v>
                </c:pt>
                <c:pt idx="2">
                  <c:v>0.34</c:v>
                </c:pt>
                <c:pt idx="3">
                  <c:v>0.37</c:v>
                </c:pt>
                <c:pt idx="4">
                  <c:v>0.37</c:v>
                </c:pt>
                <c:pt idx="5">
                  <c:v>0.37</c:v>
                </c:pt>
                <c:pt idx="6">
                  <c:v>0.33</c:v>
                </c:pt>
              </c:numCache>
            </c:numRef>
          </c:val>
        </c:ser>
        <c:dLbls>
          <c:showLegendKey val="0"/>
          <c:showVal val="0"/>
          <c:showCatName val="0"/>
          <c:showSerName val="0"/>
          <c:showPercent val="0"/>
          <c:showBubbleSize val="0"/>
        </c:dLbls>
        <c:gapWidth val="100"/>
        <c:overlap val="100"/>
        <c:axId val="156538368"/>
        <c:axId val="156536832"/>
      </c:barChart>
      <c:valAx>
        <c:axId val="156536832"/>
        <c:scaling>
          <c:orientation val="minMax"/>
        </c:scaling>
        <c:delete val="1"/>
        <c:axPos val="b"/>
        <c:numFmt formatCode="0%" sourceLinked="1"/>
        <c:majorTickMark val="out"/>
        <c:minorTickMark val="none"/>
        <c:tickLblPos val="nextTo"/>
        <c:crossAx val="156538368"/>
        <c:crosses val="autoZero"/>
        <c:crossBetween val="between"/>
      </c:valAx>
      <c:catAx>
        <c:axId val="156538368"/>
        <c:scaling>
          <c:orientation val="minMax"/>
        </c:scaling>
        <c:delete val="0"/>
        <c:axPos val="l"/>
        <c:majorTickMark val="out"/>
        <c:minorTickMark val="none"/>
        <c:tickLblPos val="nextTo"/>
        <c:txPr>
          <a:bodyPr/>
          <a:lstStyle/>
          <a:p>
            <a:pPr>
              <a:defRPr sz="1400"/>
            </a:pPr>
            <a:endParaRPr lang="en-US"/>
          </a:p>
        </c:txPr>
        <c:crossAx val="156536832"/>
        <c:crosses val="autoZero"/>
        <c:auto val="1"/>
        <c:lblAlgn val="ctr"/>
        <c:lblOffset val="100"/>
        <c:noMultiLvlLbl val="0"/>
      </c:catAx>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Sheet1!$A$2:$A$13</c:f>
              <c:strCache>
                <c:ptCount val="12"/>
                <c:pt idx="0">
                  <c:v>Changes to the curriculum</c:v>
                </c:pt>
                <c:pt idx="1">
                  <c:v>My workload</c:v>
                </c:pt>
                <c:pt idx="2">
                  <c:v>My management team</c:v>
                </c:pt>
                <c:pt idx="3">
                  <c:v>Remuneration</c:v>
                </c:pt>
                <c:pt idx="4">
                  <c:v>My working hours</c:v>
                </c:pt>
                <c:pt idx="5">
                  <c:v>New things to train for</c:v>
                </c:pt>
                <c:pt idx="6">
                  <c:v>Extra-curricular work I do</c:v>
                </c:pt>
                <c:pt idx="7">
                  <c:v>Exam success</c:v>
                </c:pt>
                <c:pt idx="8">
                  <c:v>Holidays</c:v>
                </c:pt>
                <c:pt idx="9">
                  <c:v>My colleagues</c:v>
                </c:pt>
                <c:pt idx="10">
                  <c:v>The students</c:v>
                </c:pt>
                <c:pt idx="11">
                  <c:v>My achievements with students</c:v>
                </c:pt>
              </c:strCache>
            </c:strRef>
          </c:cat>
          <c:val>
            <c:numRef>
              <c:f>Sheet1!$B$2:$B$13</c:f>
              <c:numCache>
                <c:formatCode>0%</c:formatCode>
                <c:ptCount val="12"/>
                <c:pt idx="0">
                  <c:v>0.01</c:v>
                </c:pt>
                <c:pt idx="1">
                  <c:v>0.01</c:v>
                </c:pt>
                <c:pt idx="2">
                  <c:v>0.03</c:v>
                </c:pt>
                <c:pt idx="3">
                  <c:v>0.05</c:v>
                </c:pt>
                <c:pt idx="4">
                  <c:v>0.06</c:v>
                </c:pt>
                <c:pt idx="5">
                  <c:v>0.08</c:v>
                </c:pt>
                <c:pt idx="6">
                  <c:v>0.11</c:v>
                </c:pt>
                <c:pt idx="7">
                  <c:v>0.12</c:v>
                </c:pt>
                <c:pt idx="8">
                  <c:v>0.41</c:v>
                </c:pt>
                <c:pt idx="9">
                  <c:v>0.42</c:v>
                </c:pt>
                <c:pt idx="10">
                  <c:v>0.81</c:v>
                </c:pt>
                <c:pt idx="11">
                  <c:v>0.82</c:v>
                </c:pt>
              </c:numCache>
            </c:numRef>
          </c:val>
        </c:ser>
        <c:dLbls>
          <c:showLegendKey val="0"/>
          <c:showVal val="0"/>
          <c:showCatName val="0"/>
          <c:showSerName val="0"/>
          <c:showPercent val="0"/>
          <c:showBubbleSize val="0"/>
        </c:dLbls>
        <c:gapWidth val="100"/>
        <c:axId val="156648576"/>
        <c:axId val="156642688"/>
      </c:barChart>
      <c:valAx>
        <c:axId val="156642688"/>
        <c:scaling>
          <c:orientation val="minMax"/>
          <c:max val="1"/>
          <c:min val="0"/>
        </c:scaling>
        <c:delete val="1"/>
        <c:axPos val="b"/>
        <c:numFmt formatCode="0%" sourceLinked="1"/>
        <c:majorTickMark val="out"/>
        <c:minorTickMark val="none"/>
        <c:tickLblPos val="nextTo"/>
        <c:crossAx val="156648576"/>
        <c:crosses val="autoZero"/>
        <c:crossBetween val="between"/>
        <c:majorUnit val="0.2"/>
      </c:valAx>
      <c:catAx>
        <c:axId val="156648576"/>
        <c:scaling>
          <c:orientation val="minMax"/>
        </c:scaling>
        <c:delete val="0"/>
        <c:axPos val="l"/>
        <c:majorTickMark val="out"/>
        <c:minorTickMark val="none"/>
        <c:tickLblPos val="nextTo"/>
        <c:txPr>
          <a:bodyPr/>
          <a:lstStyle/>
          <a:p>
            <a:pPr>
              <a:defRPr sz="1400"/>
            </a:pPr>
            <a:endParaRPr lang="en-US"/>
          </a:p>
        </c:txPr>
        <c:crossAx val="15664268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Sheet1!$A$2:$A$15</c:f>
              <c:strCache>
                <c:ptCount val="14"/>
                <c:pt idx="0">
                  <c:v>Behaviour/discipline issues</c:v>
                </c:pt>
                <c:pt idx="1">
                  <c:v>Dealing with parents</c:v>
                </c:pt>
                <c:pt idx="2">
                  <c:v>Holidays</c:v>
                </c:pt>
                <c:pt idx="3">
                  <c:v>My achievements with students</c:v>
                </c:pt>
                <c:pt idx="4">
                  <c:v>Exam success</c:v>
                </c:pt>
                <c:pt idx="5">
                  <c:v>The students</c:v>
                </c:pt>
                <c:pt idx="6">
                  <c:v>My colleagues</c:v>
                </c:pt>
                <c:pt idx="7">
                  <c:v>Extra-curricular work I do</c:v>
                </c:pt>
                <c:pt idx="8">
                  <c:v>New things to train for</c:v>
                </c:pt>
                <c:pt idx="9">
                  <c:v>Remuneration</c:v>
                </c:pt>
                <c:pt idx="10">
                  <c:v>My management team</c:v>
                </c:pt>
                <c:pt idx="11">
                  <c:v>My working hours</c:v>
                </c:pt>
                <c:pt idx="12">
                  <c:v>Changes to the curriculum</c:v>
                </c:pt>
                <c:pt idx="13">
                  <c:v>My workload</c:v>
                </c:pt>
              </c:strCache>
            </c:strRef>
          </c:cat>
          <c:val>
            <c:numRef>
              <c:f>Sheet1!$B$2:$B$15</c:f>
              <c:numCache>
                <c:formatCode>0%</c:formatCode>
                <c:ptCount val="14"/>
                <c:pt idx="0">
                  <c:v>0.01</c:v>
                </c:pt>
                <c:pt idx="1">
                  <c:v>0.01</c:v>
                </c:pt>
                <c:pt idx="2">
                  <c:v>0.01</c:v>
                </c:pt>
                <c:pt idx="3">
                  <c:v>0.01</c:v>
                </c:pt>
                <c:pt idx="4">
                  <c:v>0.03</c:v>
                </c:pt>
                <c:pt idx="5">
                  <c:v>0.03</c:v>
                </c:pt>
                <c:pt idx="6">
                  <c:v>0.06</c:v>
                </c:pt>
                <c:pt idx="7">
                  <c:v>0.11</c:v>
                </c:pt>
                <c:pt idx="8">
                  <c:v>0.16</c:v>
                </c:pt>
                <c:pt idx="9">
                  <c:v>0.23</c:v>
                </c:pt>
                <c:pt idx="10">
                  <c:v>0.35</c:v>
                </c:pt>
                <c:pt idx="11">
                  <c:v>0.42</c:v>
                </c:pt>
                <c:pt idx="12">
                  <c:v>0.6</c:v>
                </c:pt>
                <c:pt idx="13">
                  <c:v>0.83</c:v>
                </c:pt>
              </c:numCache>
            </c:numRef>
          </c:val>
        </c:ser>
        <c:dLbls>
          <c:showLegendKey val="0"/>
          <c:showVal val="0"/>
          <c:showCatName val="0"/>
          <c:showSerName val="0"/>
          <c:showPercent val="0"/>
          <c:showBubbleSize val="0"/>
        </c:dLbls>
        <c:gapWidth val="100"/>
        <c:axId val="154352256"/>
        <c:axId val="154350720"/>
      </c:barChart>
      <c:valAx>
        <c:axId val="154350720"/>
        <c:scaling>
          <c:orientation val="minMax"/>
          <c:max val="1"/>
          <c:min val="0"/>
        </c:scaling>
        <c:delete val="1"/>
        <c:axPos val="b"/>
        <c:numFmt formatCode="0%" sourceLinked="1"/>
        <c:majorTickMark val="out"/>
        <c:minorTickMark val="none"/>
        <c:tickLblPos val="nextTo"/>
        <c:crossAx val="154352256"/>
        <c:crosses val="autoZero"/>
        <c:crossBetween val="between"/>
        <c:majorUnit val="0.2"/>
      </c:valAx>
      <c:catAx>
        <c:axId val="154352256"/>
        <c:scaling>
          <c:orientation val="minMax"/>
        </c:scaling>
        <c:delete val="0"/>
        <c:axPos val="l"/>
        <c:majorTickMark val="out"/>
        <c:minorTickMark val="none"/>
        <c:tickLblPos val="nextTo"/>
        <c:txPr>
          <a:bodyPr/>
          <a:lstStyle/>
          <a:p>
            <a:pPr>
              <a:defRPr sz="1600"/>
            </a:pPr>
            <a:endParaRPr lang="en-US"/>
          </a:p>
        </c:txPr>
        <c:crossAx val="1543507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Teacher</c:v>
                </c:pt>
                <c:pt idx="1">
                  <c:v>Principal teacher</c:v>
                </c:pt>
                <c:pt idx="2">
                  <c:v>Depute head teacher</c:v>
                </c:pt>
                <c:pt idx="3">
                  <c:v>Head teacher</c:v>
                </c:pt>
              </c:strCache>
            </c:strRef>
          </c:cat>
          <c:val>
            <c:numRef>
              <c:f>Sheet1!$B$2:$B$5</c:f>
              <c:numCache>
                <c:formatCode>0%</c:formatCode>
                <c:ptCount val="4"/>
                <c:pt idx="0">
                  <c:v>0.81</c:v>
                </c:pt>
                <c:pt idx="1">
                  <c:v>0.1</c:v>
                </c:pt>
                <c:pt idx="2">
                  <c:v>0.04</c:v>
                </c:pt>
                <c:pt idx="3">
                  <c:v>0.05</c:v>
                </c:pt>
              </c:numCache>
            </c:numRef>
          </c:val>
        </c:ser>
        <c:ser>
          <c:idx val="1"/>
          <c:order val="1"/>
          <c:tx>
            <c:strRef>
              <c:f>Sheet1!$C$1</c:f>
              <c:strCache>
                <c:ptCount val="1"/>
                <c:pt idx="0">
                  <c:v>Special</c:v>
                </c:pt>
              </c:strCache>
            </c:strRef>
          </c:tx>
          <c:invertIfNegative val="0"/>
          <c:cat>
            <c:strRef>
              <c:f>Sheet1!$A$2:$A$5</c:f>
              <c:strCache>
                <c:ptCount val="4"/>
                <c:pt idx="0">
                  <c:v>Teacher</c:v>
                </c:pt>
                <c:pt idx="1">
                  <c:v>Principal teacher</c:v>
                </c:pt>
                <c:pt idx="2">
                  <c:v>Depute head teacher</c:v>
                </c:pt>
                <c:pt idx="3">
                  <c:v>Head teacher</c:v>
                </c:pt>
              </c:strCache>
            </c:strRef>
          </c:cat>
          <c:val>
            <c:numRef>
              <c:f>Sheet1!$C$2:$C$5</c:f>
            </c:numRef>
          </c:val>
        </c:ser>
        <c:ser>
          <c:idx val="2"/>
          <c:order val="2"/>
          <c:tx>
            <c:strRef>
              <c:f>Sheet1!$D$1</c:f>
              <c:strCache>
                <c:ptCount val="1"/>
                <c:pt idx="0">
                  <c:v>Nursery</c:v>
                </c:pt>
              </c:strCache>
            </c:strRef>
          </c:tx>
          <c:invertIfNegative val="0"/>
          <c:cat>
            <c:strRef>
              <c:f>Sheet1!$A$2:$A$5</c:f>
              <c:strCache>
                <c:ptCount val="4"/>
                <c:pt idx="0">
                  <c:v>Teacher</c:v>
                </c:pt>
                <c:pt idx="1">
                  <c:v>Principal teacher</c:v>
                </c:pt>
                <c:pt idx="2">
                  <c:v>Depute head teacher</c:v>
                </c:pt>
                <c:pt idx="3">
                  <c:v>Head teacher</c:v>
                </c:pt>
              </c:strCache>
            </c:strRef>
          </c:cat>
          <c:val>
            <c:numRef>
              <c:f>Sheet1!$D$2:$D$5</c:f>
            </c:numRef>
          </c:val>
        </c:ser>
        <c:ser>
          <c:idx val="3"/>
          <c:order val="3"/>
          <c:tx>
            <c:strRef>
              <c:f>Sheet1!$E$1</c:f>
              <c:strCache>
                <c:ptCount val="1"/>
                <c:pt idx="0">
                  <c:v>Primary</c:v>
                </c:pt>
              </c:strCache>
            </c:strRef>
          </c:tx>
          <c:invertIfNegative val="0"/>
          <c:cat>
            <c:strRef>
              <c:f>Sheet1!$A$2:$A$5</c:f>
              <c:strCache>
                <c:ptCount val="4"/>
                <c:pt idx="0">
                  <c:v>Teacher</c:v>
                </c:pt>
                <c:pt idx="1">
                  <c:v>Principal teacher</c:v>
                </c:pt>
                <c:pt idx="2">
                  <c:v>Depute head teacher</c:v>
                </c:pt>
                <c:pt idx="3">
                  <c:v>Head teacher</c:v>
                </c:pt>
              </c:strCache>
            </c:strRef>
          </c:cat>
          <c:val>
            <c:numRef>
              <c:f>Sheet1!$E$2:$E$5</c:f>
            </c:numRef>
          </c:val>
        </c:ser>
        <c:dLbls>
          <c:showLegendKey val="0"/>
          <c:showVal val="0"/>
          <c:showCatName val="0"/>
          <c:showSerName val="0"/>
          <c:showPercent val="0"/>
          <c:showBubbleSize val="0"/>
        </c:dLbls>
        <c:gapWidth val="100"/>
        <c:axId val="40265216"/>
        <c:axId val="40263680"/>
      </c:barChart>
      <c:valAx>
        <c:axId val="40263680"/>
        <c:scaling>
          <c:orientation val="minMax"/>
          <c:max val="1"/>
          <c:min val="0"/>
        </c:scaling>
        <c:delete val="1"/>
        <c:axPos val="l"/>
        <c:numFmt formatCode="0%" sourceLinked="1"/>
        <c:majorTickMark val="out"/>
        <c:minorTickMark val="none"/>
        <c:tickLblPos val="nextTo"/>
        <c:crossAx val="40265216"/>
        <c:crosses val="autoZero"/>
        <c:crossBetween val="between"/>
        <c:majorUnit val="0.2"/>
      </c:valAx>
      <c:catAx>
        <c:axId val="40265216"/>
        <c:scaling>
          <c:orientation val="minMax"/>
        </c:scaling>
        <c:delete val="0"/>
        <c:axPos val="b"/>
        <c:majorTickMark val="out"/>
        <c:minorTickMark val="none"/>
        <c:tickLblPos val="nextTo"/>
        <c:txPr>
          <a:bodyPr/>
          <a:lstStyle/>
          <a:p>
            <a:pPr>
              <a:defRPr sz="1400"/>
            </a:pPr>
            <a:endParaRPr lang="en-US"/>
          </a:p>
        </c:txPr>
        <c:crossAx val="402636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Teacher</c:v>
                </c:pt>
                <c:pt idx="1">
                  <c:v>Principal teacher</c:v>
                </c:pt>
                <c:pt idx="2">
                  <c:v>Depute head teacher</c:v>
                </c:pt>
                <c:pt idx="3">
                  <c:v>Head teacher</c:v>
                </c:pt>
              </c:strCache>
            </c:strRef>
          </c:cat>
          <c:val>
            <c:numRef>
              <c:f>Sheet1!$B$2:$B$5</c:f>
              <c:numCache>
                <c:formatCode>0%</c:formatCode>
                <c:ptCount val="4"/>
                <c:pt idx="0">
                  <c:v>0.68</c:v>
                </c:pt>
                <c:pt idx="1">
                  <c:v>0.28000000000000003</c:v>
                </c:pt>
                <c:pt idx="2">
                  <c:v>0.03</c:v>
                </c:pt>
                <c:pt idx="3">
                  <c:v>0.01</c:v>
                </c:pt>
              </c:numCache>
            </c:numRef>
          </c:val>
        </c:ser>
        <c:dLbls>
          <c:showLegendKey val="0"/>
          <c:showVal val="0"/>
          <c:showCatName val="0"/>
          <c:showSerName val="0"/>
          <c:showPercent val="0"/>
          <c:showBubbleSize val="0"/>
        </c:dLbls>
        <c:gapWidth val="100"/>
        <c:axId val="45760896"/>
        <c:axId val="45759104"/>
      </c:barChart>
      <c:valAx>
        <c:axId val="45759104"/>
        <c:scaling>
          <c:orientation val="minMax"/>
          <c:max val="1"/>
          <c:min val="0"/>
        </c:scaling>
        <c:delete val="1"/>
        <c:axPos val="l"/>
        <c:numFmt formatCode="0%" sourceLinked="1"/>
        <c:majorTickMark val="out"/>
        <c:minorTickMark val="none"/>
        <c:tickLblPos val="nextTo"/>
        <c:crossAx val="45760896"/>
        <c:crosses val="autoZero"/>
        <c:crossBetween val="between"/>
        <c:majorUnit val="0.2"/>
      </c:valAx>
      <c:catAx>
        <c:axId val="45760896"/>
        <c:scaling>
          <c:orientation val="minMax"/>
        </c:scaling>
        <c:delete val="0"/>
        <c:axPos val="b"/>
        <c:majorTickMark val="out"/>
        <c:minorTickMark val="none"/>
        <c:tickLblPos val="nextTo"/>
        <c:txPr>
          <a:bodyPr/>
          <a:lstStyle/>
          <a:p>
            <a:pPr>
              <a:defRPr sz="1400"/>
            </a:pPr>
            <a:endParaRPr lang="en-US"/>
          </a:p>
        </c:txPr>
        <c:crossAx val="4575910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Another position title (nfs)</c:v>
                </c:pt>
                <c:pt idx="1">
                  <c:v>Senior Manager (outwith branch RPA)</c:v>
                </c:pt>
                <c:pt idx="2">
                  <c:v>Promoted lecturer</c:v>
                </c:pt>
                <c:pt idx="3">
                  <c:v>Unpromoted lecturer</c:v>
                </c:pt>
              </c:strCache>
            </c:strRef>
          </c:cat>
          <c:val>
            <c:numRef>
              <c:f>Sheet1!$B$2:$B$5</c:f>
              <c:numCache>
                <c:formatCode>0%</c:formatCode>
                <c:ptCount val="4"/>
                <c:pt idx="0">
                  <c:v>0.04</c:v>
                </c:pt>
                <c:pt idx="1">
                  <c:v>0.01</c:v>
                </c:pt>
                <c:pt idx="2">
                  <c:v>0.22</c:v>
                </c:pt>
                <c:pt idx="3">
                  <c:v>0.73</c:v>
                </c:pt>
              </c:numCache>
            </c:numRef>
          </c:val>
        </c:ser>
        <c:dLbls>
          <c:showLegendKey val="0"/>
          <c:showVal val="0"/>
          <c:showCatName val="0"/>
          <c:showSerName val="0"/>
          <c:showPercent val="0"/>
          <c:showBubbleSize val="0"/>
        </c:dLbls>
        <c:gapWidth val="100"/>
        <c:axId val="40432000"/>
        <c:axId val="40417920"/>
      </c:barChart>
      <c:valAx>
        <c:axId val="40417920"/>
        <c:scaling>
          <c:orientation val="minMax"/>
          <c:max val="1"/>
          <c:min val="0"/>
        </c:scaling>
        <c:delete val="1"/>
        <c:axPos val="b"/>
        <c:numFmt formatCode="0%" sourceLinked="1"/>
        <c:majorTickMark val="out"/>
        <c:minorTickMark val="none"/>
        <c:tickLblPos val="nextTo"/>
        <c:crossAx val="40432000"/>
        <c:crosses val="autoZero"/>
        <c:crossBetween val="between"/>
        <c:majorUnit val="0.2"/>
      </c:valAx>
      <c:catAx>
        <c:axId val="40432000"/>
        <c:scaling>
          <c:orientation val="minMax"/>
        </c:scaling>
        <c:delete val="0"/>
        <c:axPos val="l"/>
        <c:majorTickMark val="out"/>
        <c:minorTickMark val="none"/>
        <c:tickLblPos val="nextTo"/>
        <c:txPr>
          <a:bodyPr/>
          <a:lstStyle/>
          <a:p>
            <a:pPr>
              <a:defRPr sz="1400"/>
            </a:pPr>
            <a:endParaRPr lang="en-US"/>
          </a:p>
        </c:txPr>
        <c:crossAx val="4041792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Pt>
            <c:idx val="0"/>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1"/>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2"/>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Pt>
            <c:idx val="3"/>
            <c:invertIfNegative val="0"/>
            <c:bubble3D val="0"/>
            <c:spPr>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dPt>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Another position title (nfs)</c:v>
                </c:pt>
                <c:pt idx="1">
                  <c:v>Professional Services / Academic related</c:v>
                </c:pt>
                <c:pt idx="2">
                  <c:v>Professor or Senior Manager (Grade 10+)</c:v>
                </c:pt>
                <c:pt idx="3">
                  <c:v>Senior Lecturer or Reader</c:v>
                </c:pt>
                <c:pt idx="4">
                  <c:v>Lecturer</c:v>
                </c:pt>
                <c:pt idx="5">
                  <c:v>Teaching Fellow</c:v>
                </c:pt>
              </c:strCache>
            </c:strRef>
          </c:cat>
          <c:val>
            <c:numRef>
              <c:f>Sheet1!$B$2:$B$7</c:f>
              <c:numCache>
                <c:formatCode>0%</c:formatCode>
                <c:ptCount val="6"/>
                <c:pt idx="0">
                  <c:v>0.04</c:v>
                </c:pt>
                <c:pt idx="1">
                  <c:v>0.01</c:v>
                </c:pt>
                <c:pt idx="2">
                  <c:v>0.08</c:v>
                </c:pt>
                <c:pt idx="3">
                  <c:v>0.22</c:v>
                </c:pt>
                <c:pt idx="4">
                  <c:v>0.64</c:v>
                </c:pt>
                <c:pt idx="5">
                  <c:v>0.01</c:v>
                </c:pt>
              </c:numCache>
            </c:numRef>
          </c:val>
        </c:ser>
        <c:dLbls>
          <c:showLegendKey val="0"/>
          <c:showVal val="0"/>
          <c:showCatName val="0"/>
          <c:showSerName val="0"/>
          <c:showPercent val="0"/>
          <c:showBubbleSize val="0"/>
        </c:dLbls>
        <c:gapWidth val="100"/>
        <c:axId val="7557120"/>
        <c:axId val="40386944"/>
      </c:barChart>
      <c:valAx>
        <c:axId val="40386944"/>
        <c:scaling>
          <c:orientation val="minMax"/>
          <c:max val="1"/>
          <c:min val="0"/>
        </c:scaling>
        <c:delete val="1"/>
        <c:axPos val="b"/>
        <c:numFmt formatCode="0%" sourceLinked="1"/>
        <c:majorTickMark val="out"/>
        <c:minorTickMark val="none"/>
        <c:tickLblPos val="nextTo"/>
        <c:crossAx val="7557120"/>
        <c:crosses val="autoZero"/>
        <c:crossBetween val="between"/>
        <c:majorUnit val="0.2"/>
      </c:valAx>
      <c:catAx>
        <c:axId val="7557120"/>
        <c:scaling>
          <c:orientation val="minMax"/>
        </c:scaling>
        <c:delete val="0"/>
        <c:axPos val="l"/>
        <c:majorTickMark val="out"/>
        <c:minorTickMark val="none"/>
        <c:tickLblPos val="nextTo"/>
        <c:txPr>
          <a:bodyPr/>
          <a:lstStyle/>
          <a:p>
            <a:pPr>
              <a:defRPr sz="1400"/>
            </a:pPr>
            <a:endParaRPr lang="en-US"/>
          </a:p>
        </c:txPr>
        <c:crossAx val="4038694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Sheet1!$B$2:$B$8</c:f>
            </c:numRef>
          </c:val>
        </c:ser>
        <c:ser>
          <c:idx val="1"/>
          <c:order val="1"/>
          <c:tx>
            <c:strRef>
              <c:f>Sheet1!$C$1</c:f>
              <c:strCache>
                <c:ptCount val="1"/>
                <c:pt idx="0">
                  <c:v>1</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Sheet1!$C$2:$C$8</c:f>
              <c:numCache>
                <c:formatCode>0%</c:formatCode>
                <c:ptCount val="7"/>
                <c:pt idx="0">
                  <c:v>0.06</c:v>
                </c:pt>
                <c:pt idx="1">
                  <c:v>7.0000000000000007E-2</c:v>
                </c:pt>
                <c:pt idx="2">
                  <c:v>0.09</c:v>
                </c:pt>
                <c:pt idx="3">
                  <c:v>0.14000000000000001</c:v>
                </c:pt>
                <c:pt idx="4">
                  <c:v>0.08</c:v>
                </c:pt>
                <c:pt idx="5">
                  <c:v>0.08</c:v>
                </c:pt>
                <c:pt idx="6">
                  <c:v>0.1</c:v>
                </c:pt>
              </c:numCache>
            </c:numRef>
          </c:val>
        </c:ser>
        <c:ser>
          <c:idx val="2"/>
          <c:order val="2"/>
          <c:tx>
            <c:strRef>
              <c:f>Sheet1!$D$1</c:f>
              <c:strCache>
                <c:ptCount val="1"/>
                <c:pt idx="0">
                  <c:v>2</c:v>
                </c:pt>
              </c:strCache>
            </c:strRef>
          </c:tx>
          <c:spPr>
            <a:gradFill>
              <a:gsLst>
                <a:gs pos="0">
                  <a:schemeClr val="accent2">
                    <a:lumMod val="60000"/>
                    <a:lumOff val="40000"/>
                  </a:schemeClr>
                </a:gs>
                <a:gs pos="80000">
                  <a:schemeClr val="accent2">
                    <a:lumMod val="60000"/>
                    <a:lumOff val="40000"/>
                  </a:schemeClr>
                </a:gs>
                <a:gs pos="100000">
                  <a:schemeClr val="accent2">
                    <a:lumMod val="60000"/>
                    <a:lumOff val="4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Sheet1!$D$2:$D$8</c:f>
              <c:numCache>
                <c:formatCode>0%</c:formatCode>
                <c:ptCount val="7"/>
                <c:pt idx="0">
                  <c:v>0.09</c:v>
                </c:pt>
                <c:pt idx="1">
                  <c:v>0.11</c:v>
                </c:pt>
                <c:pt idx="2">
                  <c:v>0.14000000000000001</c:v>
                </c:pt>
                <c:pt idx="3">
                  <c:v>0.15</c:v>
                </c:pt>
                <c:pt idx="4">
                  <c:v>0.11</c:v>
                </c:pt>
                <c:pt idx="5">
                  <c:v>0.14000000000000001</c:v>
                </c:pt>
                <c:pt idx="6">
                  <c:v>0.14000000000000001</c:v>
                </c:pt>
              </c:numCache>
            </c:numRef>
          </c:val>
        </c:ser>
        <c:ser>
          <c:idx val="3"/>
          <c:order val="3"/>
          <c:tx>
            <c:strRef>
              <c:f>Sheet1!$E$1</c:f>
              <c:strCache>
                <c:ptCount val="1"/>
                <c:pt idx="0">
                  <c:v>3</c:v>
                </c:pt>
              </c:strCache>
            </c:strRef>
          </c:tx>
          <c:spPr>
            <a:gradFill>
              <a:gsLst>
                <a:gs pos="0">
                  <a:schemeClr val="accent2">
                    <a:lumMod val="40000"/>
                    <a:lumOff val="60000"/>
                  </a:schemeClr>
                </a:gs>
                <a:gs pos="80000">
                  <a:schemeClr val="accent2">
                    <a:lumMod val="40000"/>
                    <a:lumOff val="60000"/>
                  </a:schemeClr>
                </a:gs>
                <a:gs pos="100000">
                  <a:schemeClr val="accent2">
                    <a:lumMod val="40000"/>
                    <a:lumOff val="6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Sheet1!$E$2:$E$8</c:f>
              <c:numCache>
                <c:formatCode>0%</c:formatCode>
                <c:ptCount val="7"/>
                <c:pt idx="0">
                  <c:v>0.13</c:v>
                </c:pt>
                <c:pt idx="1">
                  <c:v>0.15</c:v>
                </c:pt>
                <c:pt idx="2">
                  <c:v>0.22</c:v>
                </c:pt>
                <c:pt idx="3">
                  <c:v>0.22</c:v>
                </c:pt>
                <c:pt idx="4">
                  <c:v>0.17</c:v>
                </c:pt>
                <c:pt idx="5">
                  <c:v>0.24</c:v>
                </c:pt>
                <c:pt idx="6">
                  <c:v>0.21</c:v>
                </c:pt>
              </c:numCache>
            </c:numRef>
          </c:val>
        </c:ser>
        <c:ser>
          <c:idx val="4"/>
          <c:order val="4"/>
          <c:tx>
            <c:strRef>
              <c:f>Sheet1!$F$1</c:f>
              <c:strCache>
                <c:ptCount val="1"/>
                <c:pt idx="0">
                  <c:v>4</c:v>
                </c:pt>
              </c:strCache>
            </c:strRef>
          </c:tx>
          <c:spPr>
            <a:gradFill>
              <a:gsLst>
                <a:gs pos="0">
                  <a:schemeClr val="accent2">
                    <a:lumMod val="20000"/>
                    <a:lumOff val="80000"/>
                  </a:schemeClr>
                </a:gs>
                <a:gs pos="80000">
                  <a:schemeClr val="accent2">
                    <a:lumMod val="20000"/>
                    <a:lumOff val="80000"/>
                  </a:schemeClr>
                </a:gs>
                <a:gs pos="100000">
                  <a:schemeClr val="accent2">
                    <a:lumMod val="20000"/>
                    <a:lumOff val="80000"/>
                  </a:schemeClr>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Sheet1!$F$2:$F$8</c:f>
              <c:numCache>
                <c:formatCode>0%</c:formatCode>
                <c:ptCount val="7"/>
                <c:pt idx="0">
                  <c:v>0.14000000000000001</c:v>
                </c:pt>
                <c:pt idx="1">
                  <c:v>0.16</c:v>
                </c:pt>
                <c:pt idx="2">
                  <c:v>0.15</c:v>
                </c:pt>
                <c:pt idx="3">
                  <c:v>0.13</c:v>
                </c:pt>
                <c:pt idx="4">
                  <c:v>0.14000000000000001</c:v>
                </c:pt>
                <c:pt idx="5">
                  <c:v>0.16</c:v>
                </c:pt>
                <c:pt idx="6">
                  <c:v>0.14000000000000001</c:v>
                </c:pt>
              </c:numCache>
            </c:numRef>
          </c:val>
        </c:ser>
        <c:ser>
          <c:idx val="5"/>
          <c:order val="5"/>
          <c:tx>
            <c:strRef>
              <c:f>Sheet1!$G$1</c:f>
              <c:strCache>
                <c:ptCount val="1"/>
                <c:pt idx="0">
                  <c:v>5</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Sheet1!$G$2:$G$8</c:f>
              <c:numCache>
                <c:formatCode>0%</c:formatCode>
                <c:ptCount val="7"/>
                <c:pt idx="0">
                  <c:v>0.11</c:v>
                </c:pt>
                <c:pt idx="1">
                  <c:v>0.18</c:v>
                </c:pt>
                <c:pt idx="2">
                  <c:v>0.11</c:v>
                </c:pt>
                <c:pt idx="3">
                  <c:v>0.09</c:v>
                </c:pt>
                <c:pt idx="4">
                  <c:v>0.13</c:v>
                </c:pt>
                <c:pt idx="5">
                  <c:v>0.1</c:v>
                </c:pt>
                <c:pt idx="6">
                  <c:v>0.11</c:v>
                </c:pt>
              </c:numCache>
            </c:numRef>
          </c:val>
        </c:ser>
        <c:ser>
          <c:idx val="6"/>
          <c:order val="6"/>
          <c:tx>
            <c:strRef>
              <c:f>Sheet1!$H$1</c:f>
              <c:strCache>
                <c:ptCount val="1"/>
                <c:pt idx="0">
                  <c:v>6</c:v>
                </c:pt>
              </c:strCache>
            </c:strRef>
          </c:tx>
          <c:spPr>
            <a:gradFill>
              <a:gsLst>
                <a:gs pos="0">
                  <a:srgbClr val="7030A0"/>
                </a:gs>
                <a:gs pos="80000">
                  <a:srgbClr val="7030A0"/>
                </a:gs>
                <a:gs pos="100000">
                  <a:srgbClr val="7030A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Sheet1!$H$2:$H$8</c:f>
              <c:numCache>
                <c:formatCode>0%</c:formatCode>
                <c:ptCount val="7"/>
                <c:pt idx="0">
                  <c:v>0.08</c:v>
                </c:pt>
                <c:pt idx="1">
                  <c:v>0.03</c:v>
                </c:pt>
                <c:pt idx="2">
                  <c:v>0.08</c:v>
                </c:pt>
                <c:pt idx="3">
                  <c:v>7.0000000000000007E-2</c:v>
                </c:pt>
                <c:pt idx="4">
                  <c:v>0.09</c:v>
                </c:pt>
                <c:pt idx="5">
                  <c:v>0.06</c:v>
                </c:pt>
                <c:pt idx="6">
                  <c:v>0.08</c:v>
                </c:pt>
              </c:numCache>
            </c:numRef>
          </c:val>
        </c:ser>
        <c:ser>
          <c:idx val="7"/>
          <c:order val="7"/>
          <c:tx>
            <c:strRef>
              <c:f>Sheet1!$I$1</c:f>
              <c:strCache>
                <c:ptCount val="1"/>
                <c:pt idx="0">
                  <c:v>7</c:v>
                </c:pt>
              </c:strCache>
            </c:strRef>
          </c:tx>
          <c:spPr>
            <a:gradFill>
              <a:gsLst>
                <a:gs pos="0">
                  <a:srgbClr val="CCFFCC"/>
                </a:gs>
                <a:gs pos="80000">
                  <a:srgbClr val="CCFFCC"/>
                </a:gs>
                <a:gs pos="100000">
                  <a:srgbClr val="CCFFCC"/>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Sheet1!$I$2:$I$8</c:f>
              <c:numCache>
                <c:formatCode>0%</c:formatCode>
                <c:ptCount val="7"/>
                <c:pt idx="0">
                  <c:v>0.13</c:v>
                </c:pt>
                <c:pt idx="1">
                  <c:v>0.12</c:v>
                </c:pt>
                <c:pt idx="2">
                  <c:v>0.09</c:v>
                </c:pt>
                <c:pt idx="3">
                  <c:v>7.0000000000000007E-2</c:v>
                </c:pt>
                <c:pt idx="4">
                  <c:v>0.1</c:v>
                </c:pt>
                <c:pt idx="5">
                  <c:v>7.0000000000000007E-2</c:v>
                </c:pt>
                <c:pt idx="6">
                  <c:v>0.08</c:v>
                </c:pt>
              </c:numCache>
            </c:numRef>
          </c:val>
        </c:ser>
        <c:ser>
          <c:idx val="8"/>
          <c:order val="8"/>
          <c:tx>
            <c:strRef>
              <c:f>Sheet1!$J$1</c:f>
              <c:strCache>
                <c:ptCount val="1"/>
                <c:pt idx="0">
                  <c:v>8</c:v>
                </c:pt>
              </c:strCache>
            </c:strRef>
          </c:tx>
          <c:spPr>
            <a:gradFill>
              <a:gsLst>
                <a:gs pos="0">
                  <a:srgbClr val="92D050"/>
                </a:gs>
                <a:gs pos="80000">
                  <a:srgbClr val="92D050"/>
                </a:gs>
                <a:gs pos="100000">
                  <a:srgbClr val="92D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Sheet1!$J$2:$J$8</c:f>
              <c:numCache>
                <c:formatCode>0%</c:formatCode>
                <c:ptCount val="7"/>
                <c:pt idx="0">
                  <c:v>0.15</c:v>
                </c:pt>
                <c:pt idx="1">
                  <c:v>0.11</c:v>
                </c:pt>
                <c:pt idx="2">
                  <c:v>0.08</c:v>
                </c:pt>
                <c:pt idx="3">
                  <c:v>0.08</c:v>
                </c:pt>
                <c:pt idx="4">
                  <c:v>0.11</c:v>
                </c:pt>
                <c:pt idx="5">
                  <c:v>0.11</c:v>
                </c:pt>
                <c:pt idx="6">
                  <c:v>0.09</c:v>
                </c:pt>
              </c:numCache>
            </c:numRef>
          </c:val>
        </c:ser>
        <c:ser>
          <c:idx val="9"/>
          <c:order val="9"/>
          <c:tx>
            <c:strRef>
              <c:f>Sheet1!$K$1</c:f>
              <c:strCache>
                <c:ptCount val="1"/>
                <c:pt idx="0">
                  <c:v>9</c:v>
                </c:pt>
              </c:strCache>
            </c:strRef>
          </c:tx>
          <c:spPr>
            <a:gradFill>
              <a:gsLst>
                <a:gs pos="0">
                  <a:srgbClr val="00B050"/>
                </a:gs>
                <a:gs pos="80000">
                  <a:srgbClr val="00B050"/>
                </a:gs>
                <a:gs pos="100000">
                  <a:srgbClr val="00B050"/>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Sheet1!$K$2:$K$8</c:f>
              <c:numCache>
                <c:formatCode>0%</c:formatCode>
                <c:ptCount val="7"/>
                <c:pt idx="0">
                  <c:v>0.06</c:v>
                </c:pt>
                <c:pt idx="1">
                  <c:v>0.03</c:v>
                </c:pt>
                <c:pt idx="2">
                  <c:v>0.03</c:v>
                </c:pt>
                <c:pt idx="3">
                  <c:v>0.03</c:v>
                </c:pt>
                <c:pt idx="4">
                  <c:v>0.04</c:v>
                </c:pt>
                <c:pt idx="5">
                  <c:v>0.03</c:v>
                </c:pt>
                <c:pt idx="6">
                  <c:v>0.03</c:v>
                </c:pt>
              </c:numCache>
            </c:numRef>
          </c:val>
        </c:ser>
        <c:ser>
          <c:idx val="10"/>
          <c:order val="10"/>
          <c:tx>
            <c:strRef>
              <c:f>Sheet1!$L$1</c:f>
              <c:strCache>
                <c:ptCount val="1"/>
                <c:pt idx="0">
                  <c:v>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sz="1200"/>
                </a:pPr>
                <a:endParaRPr lang="en-US"/>
              </a:p>
            </c:txPr>
            <c:showLegendKey val="0"/>
            <c:showVal val="0"/>
            <c:showCatName val="0"/>
            <c:showSerName val="0"/>
            <c:showPercent val="0"/>
            <c:showBubbleSize val="0"/>
          </c:dLbls>
          <c:cat>
            <c:strRef>
              <c:f>Sheet1!$A$2:$A$8</c:f>
              <c:strCache>
                <c:ptCount val="7"/>
                <c:pt idx="0">
                  <c:v>Special</c:v>
                </c:pt>
                <c:pt idx="1">
                  <c:v>Nursery</c:v>
                </c:pt>
                <c:pt idx="2">
                  <c:v>Primary</c:v>
                </c:pt>
                <c:pt idx="3">
                  <c:v>Secondary</c:v>
                </c:pt>
                <c:pt idx="4">
                  <c:v>Further</c:v>
                </c:pt>
                <c:pt idx="5">
                  <c:v>Higher</c:v>
                </c:pt>
                <c:pt idx="6">
                  <c:v>Total</c:v>
                </c:pt>
              </c:strCache>
            </c:strRef>
          </c:cat>
          <c:val>
            <c:numRef>
              <c:f>Sheet1!$L$2:$L$8</c:f>
              <c:numCache>
                <c:formatCode>0%</c:formatCode>
                <c:ptCount val="7"/>
                <c:pt idx="0">
                  <c:v>0.06</c:v>
                </c:pt>
                <c:pt idx="1">
                  <c:v>0.03</c:v>
                </c:pt>
                <c:pt idx="2">
                  <c:v>0.02</c:v>
                </c:pt>
                <c:pt idx="3">
                  <c:v>0.02</c:v>
                </c:pt>
                <c:pt idx="4">
                  <c:v>0.02</c:v>
                </c:pt>
                <c:pt idx="5">
                  <c:v>0.01</c:v>
                </c:pt>
                <c:pt idx="6">
                  <c:v>0.02</c:v>
                </c:pt>
              </c:numCache>
            </c:numRef>
          </c:val>
        </c:ser>
        <c:dLbls>
          <c:showLegendKey val="0"/>
          <c:showVal val="0"/>
          <c:showCatName val="0"/>
          <c:showSerName val="0"/>
          <c:showPercent val="0"/>
          <c:showBubbleSize val="0"/>
        </c:dLbls>
        <c:gapWidth val="100"/>
        <c:overlap val="100"/>
        <c:axId val="46119552"/>
        <c:axId val="46118016"/>
      </c:barChart>
      <c:valAx>
        <c:axId val="46118016"/>
        <c:scaling>
          <c:orientation val="minMax"/>
        </c:scaling>
        <c:delete val="1"/>
        <c:axPos val="b"/>
        <c:numFmt formatCode="0%" sourceLinked="1"/>
        <c:majorTickMark val="out"/>
        <c:minorTickMark val="none"/>
        <c:tickLblPos val="nextTo"/>
        <c:crossAx val="46119552"/>
        <c:crosses val="autoZero"/>
        <c:crossBetween val="between"/>
      </c:valAx>
      <c:catAx>
        <c:axId val="46119552"/>
        <c:scaling>
          <c:orientation val="minMax"/>
        </c:scaling>
        <c:delete val="0"/>
        <c:axPos val="l"/>
        <c:majorTickMark val="out"/>
        <c:minorTickMark val="none"/>
        <c:tickLblPos val="nextTo"/>
        <c:txPr>
          <a:bodyPr/>
          <a:lstStyle/>
          <a:p>
            <a:pPr>
              <a:defRPr sz="1400"/>
            </a:pPr>
            <a:endParaRPr lang="en-US"/>
          </a:p>
        </c:txPr>
        <c:crossAx val="46118016"/>
        <c:crosses val="autoZero"/>
        <c:auto val="1"/>
        <c:lblAlgn val="ctr"/>
        <c:lblOffset val="100"/>
        <c:noMultiLvlLbl val="0"/>
      </c:catAx>
      <c:spPr>
        <a:noFill/>
        <a:ln w="25400">
          <a:noFill/>
        </a:ln>
      </c:spPr>
    </c:plotArea>
    <c:legend>
      <c:legendPos val="t"/>
      <c:layout>
        <c:manualLayout>
          <c:xMode val="edge"/>
          <c:yMode val="edge"/>
          <c:x val="0.12431133643880839"/>
          <c:y val="6.0626944228419063E-2"/>
          <c:w val="0.87071947362991409"/>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gradFill rotWithShape="1">
              <a:gsLst>
                <a:gs pos="0">
                  <a:schemeClr val="bg1">
                    <a:lumMod val="75000"/>
                  </a:schemeClr>
                </a:gs>
                <a:gs pos="80000">
                  <a:schemeClr val="bg1">
                    <a:lumMod val="75000"/>
                  </a:schemeClr>
                </a:gs>
                <a:gs pos="100000">
                  <a:schemeClr val="bg1">
                    <a:lumMod val="75000"/>
                  </a:schemeClr>
                </a:gs>
              </a:gsLst>
              <a:lin ang="16200000" scaled="0"/>
            </a:gradFill>
            <a:ln w="9525" cap="flat" cmpd="sng" algn="ctr">
              <a:noFill/>
              <a:prstDash val="solid"/>
            </a:ln>
            <a:effectLst/>
            <a:scene3d>
              <a:camera prst="orthographicFront"/>
              <a:lightRig rig="threePt" dir="t"/>
            </a:scene3d>
            <a:sp3d>
              <a:bevelT w="190500" h="38100"/>
            </a:sp3d>
          </c:spPr>
          <c:invertIfNegative val="0"/>
          <c:dPt>
            <c:idx val="0"/>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1"/>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2"/>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Pt>
            <c:idx val="3"/>
            <c:invertIfNegative val="0"/>
            <c:bubble3D val="0"/>
            <c:spPr>
              <a:gradFill>
                <a:gsLst>
                  <a:gs pos="0">
                    <a:schemeClr val="bg1">
                      <a:lumMod val="75000"/>
                    </a:schemeClr>
                  </a:gs>
                  <a:gs pos="80000">
                    <a:schemeClr val="bg1">
                      <a:lumMod val="75000"/>
                    </a:schemeClr>
                  </a:gs>
                  <a:gs pos="100000">
                    <a:schemeClr val="bg1">
                      <a:lumMod val="75000"/>
                    </a:schemeClr>
                  </a:gs>
                </a:gsLst>
              </a:gradFill>
              <a:ln w="9525" cap="flat" cmpd="sng" algn="ctr">
                <a:noFill/>
                <a:prstDash val="solid"/>
              </a:ln>
              <a:effectLst/>
              <a:scene3d>
                <a:camera prst="orthographicFront"/>
                <a:lightRig rig="threePt" dir="t"/>
              </a:scene3d>
              <a:sp3d>
                <a:bevelT w="190500" h="38100"/>
              </a:sp3d>
            </c:spPr>
          </c:dPt>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Sheet1!$B$2:$B$8</c:f>
            </c:numRef>
          </c:val>
        </c:ser>
        <c:ser>
          <c:idx val="1"/>
          <c:order val="1"/>
          <c:tx>
            <c:strRef>
              <c:f>Sheet1!$C$1</c:f>
              <c:strCache>
                <c:ptCount val="1"/>
                <c:pt idx="0">
                  <c:v>1 to 4</c:v>
                </c:pt>
              </c:strCache>
            </c:strRef>
          </c:tx>
          <c:spPr>
            <a:gradFill>
              <a:gsLst>
                <a:gs pos="0">
                  <a:srgbClr val="0070C0"/>
                </a:gs>
                <a:gs pos="80000">
                  <a:srgbClr val="0070C0"/>
                </a:gs>
                <a:gs pos="100000">
                  <a:srgbClr val="0070C0"/>
                </a:gs>
              </a:gsLst>
              <a:lin ang="16200000" scaled="0"/>
            </a:gradFill>
            <a:ln>
              <a:noFill/>
              <a:round/>
            </a:ln>
            <a:effectLst/>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Sheet1!$C$2:$C$8</c:f>
              <c:numCache>
                <c:formatCode>0%</c:formatCode>
                <c:ptCount val="7"/>
                <c:pt idx="0">
                  <c:v>0.42</c:v>
                </c:pt>
                <c:pt idx="1">
                  <c:v>0.49</c:v>
                </c:pt>
                <c:pt idx="2">
                  <c:v>0.5</c:v>
                </c:pt>
                <c:pt idx="3">
                  <c:v>0.6</c:v>
                </c:pt>
                <c:pt idx="4">
                  <c:v>0.62</c:v>
                </c:pt>
                <c:pt idx="5">
                  <c:v>0.64</c:v>
                </c:pt>
                <c:pt idx="6">
                  <c:v>0.59</c:v>
                </c:pt>
              </c:numCache>
            </c:numRef>
          </c:val>
        </c:ser>
        <c:ser>
          <c:idx val="2"/>
          <c:order val="2"/>
          <c:tx>
            <c:strRef>
              <c:f>Sheet1!$D$1</c:f>
              <c:strCache>
                <c:ptCount val="1"/>
                <c:pt idx="0">
                  <c:v>5 and 6</c:v>
                </c:pt>
              </c:strCache>
            </c:strRef>
          </c:tx>
          <c:spPr>
            <a:gradFill>
              <a:gsLst>
                <a:gs pos="0">
                  <a:srgbClr val="CC66FF"/>
                </a:gs>
                <a:gs pos="80000">
                  <a:srgbClr val="CC66FF"/>
                </a:gs>
                <a:gs pos="100000">
                  <a:srgbClr val="CC66FF"/>
                </a:gs>
              </a:gsLst>
              <a:lin ang="16200000" scaled="0"/>
            </a:gradFill>
            <a:scene3d>
              <a:camera prst="orthographicFront"/>
              <a:lightRig rig="threePt" dir="t"/>
            </a:scene3d>
            <a:sp3d>
              <a:bevelT w="190500" h="38100"/>
            </a:sp3d>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Sheet1!$D$2:$D$8</c:f>
              <c:numCache>
                <c:formatCode>0%</c:formatCode>
                <c:ptCount val="7"/>
                <c:pt idx="0">
                  <c:v>0.18</c:v>
                </c:pt>
                <c:pt idx="1">
                  <c:v>0.21</c:v>
                </c:pt>
                <c:pt idx="2">
                  <c:v>0.22</c:v>
                </c:pt>
                <c:pt idx="3">
                  <c:v>0.19</c:v>
                </c:pt>
                <c:pt idx="4">
                  <c:v>0.16</c:v>
                </c:pt>
                <c:pt idx="5">
                  <c:v>0.16</c:v>
                </c:pt>
                <c:pt idx="6">
                  <c:v>0.19</c:v>
                </c:pt>
              </c:numCache>
            </c:numRef>
          </c:val>
        </c:ser>
        <c:ser>
          <c:idx val="3"/>
          <c:order val="3"/>
          <c:tx>
            <c:strRef>
              <c:f>Sheet1!$E$1</c:f>
              <c:strCache>
                <c:ptCount val="1"/>
                <c:pt idx="0">
                  <c:v>7 to 10</c:v>
                </c:pt>
              </c:strCache>
            </c:strRef>
          </c:tx>
          <c:spPr>
            <a:gradFill>
              <a:gsLst>
                <a:gs pos="0">
                  <a:srgbClr val="009900"/>
                </a:gs>
                <a:gs pos="80000">
                  <a:srgbClr val="009900"/>
                </a:gs>
                <a:gs pos="100000">
                  <a:srgbClr val="009900"/>
                </a:gs>
              </a:gsLst>
              <a:lin ang="16200000" scaled="0"/>
            </a:gradFill>
            <a:scene3d>
              <a:camera prst="orthographicFront"/>
              <a:lightRig rig="threePt" dir="t"/>
            </a:scene3d>
            <a:sp3d>
              <a:bevelT w="190500" h="38100"/>
            </a:sp3d>
          </c:spPr>
          <c:invertIfNegative val="0"/>
          <c:dLbls>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Special</c:v>
                </c:pt>
                <c:pt idx="1">
                  <c:v>Nursery</c:v>
                </c:pt>
                <c:pt idx="2">
                  <c:v>Further</c:v>
                </c:pt>
                <c:pt idx="3">
                  <c:v>Primary</c:v>
                </c:pt>
                <c:pt idx="4">
                  <c:v>Higher</c:v>
                </c:pt>
                <c:pt idx="5">
                  <c:v>Secondary</c:v>
                </c:pt>
                <c:pt idx="6">
                  <c:v>Total</c:v>
                </c:pt>
              </c:strCache>
            </c:strRef>
          </c:cat>
          <c:val>
            <c:numRef>
              <c:f>Sheet1!$E$2:$E$8</c:f>
              <c:numCache>
                <c:formatCode>0%</c:formatCode>
                <c:ptCount val="7"/>
                <c:pt idx="0">
                  <c:v>0.4</c:v>
                </c:pt>
                <c:pt idx="1">
                  <c:v>0.28999999999999998</c:v>
                </c:pt>
                <c:pt idx="2">
                  <c:v>0.27</c:v>
                </c:pt>
                <c:pt idx="3">
                  <c:v>0.22</c:v>
                </c:pt>
                <c:pt idx="4">
                  <c:v>0.22</c:v>
                </c:pt>
                <c:pt idx="5">
                  <c:v>0.2</c:v>
                </c:pt>
                <c:pt idx="6">
                  <c:v>0.22</c:v>
                </c:pt>
              </c:numCache>
            </c:numRef>
          </c:val>
        </c:ser>
        <c:dLbls>
          <c:showLegendKey val="0"/>
          <c:showVal val="0"/>
          <c:showCatName val="0"/>
          <c:showSerName val="0"/>
          <c:showPercent val="0"/>
          <c:showBubbleSize val="0"/>
        </c:dLbls>
        <c:gapWidth val="100"/>
        <c:overlap val="100"/>
        <c:axId val="45913600"/>
        <c:axId val="45912064"/>
      </c:barChart>
      <c:valAx>
        <c:axId val="45912064"/>
        <c:scaling>
          <c:orientation val="minMax"/>
        </c:scaling>
        <c:delete val="1"/>
        <c:axPos val="b"/>
        <c:numFmt formatCode="0%" sourceLinked="1"/>
        <c:majorTickMark val="out"/>
        <c:minorTickMark val="none"/>
        <c:tickLblPos val="nextTo"/>
        <c:crossAx val="45913600"/>
        <c:crosses val="autoZero"/>
        <c:crossBetween val="between"/>
      </c:valAx>
      <c:catAx>
        <c:axId val="45913600"/>
        <c:scaling>
          <c:orientation val="minMax"/>
        </c:scaling>
        <c:delete val="0"/>
        <c:axPos val="l"/>
        <c:majorTickMark val="out"/>
        <c:minorTickMark val="none"/>
        <c:tickLblPos val="nextTo"/>
        <c:txPr>
          <a:bodyPr/>
          <a:lstStyle/>
          <a:p>
            <a:pPr>
              <a:defRPr sz="1400"/>
            </a:pPr>
            <a:endParaRPr lang="en-US"/>
          </a:p>
        </c:txPr>
        <c:crossAx val="45912064"/>
        <c:crosses val="autoZero"/>
        <c:auto val="1"/>
        <c:lblAlgn val="ctr"/>
        <c:lblOffset val="100"/>
        <c:noMultiLvlLbl val="0"/>
      </c:catAx>
      <c:spPr>
        <a:noFill/>
        <a:ln w="25400">
          <a:noFill/>
        </a:ln>
      </c:spPr>
    </c:plotArea>
    <c:legend>
      <c:legendPos val="t"/>
      <c:layout>
        <c:manualLayout>
          <c:xMode val="edge"/>
          <c:yMode val="edge"/>
          <c:x val="0.15895530456933357"/>
          <c:y val="6.0626944228419063E-2"/>
          <c:w val="0.83607550549938892"/>
          <c:h val="6.295502756638150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845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b="0" dirty="0">
                <a:latin typeface="Arial" charset="0"/>
              </a:defRPr>
            </a:lvl1pPr>
          </a:lstStyle>
          <a:p>
            <a:pPr>
              <a:defRPr/>
            </a:pPr>
            <a:endParaRPr lang="en-US" dirty="0"/>
          </a:p>
        </p:txBody>
      </p:sp>
      <p:sp>
        <p:nvSpPr>
          <p:cNvPr id="488451" name="Rectangle 3"/>
          <p:cNvSpPr>
            <a:spLocks noGrp="1" noChangeArrowheads="1"/>
          </p:cNvSpPr>
          <p:nvPr>
            <p:ph type="dt" sz="quarter" idx="1"/>
          </p:nvPr>
        </p:nvSpPr>
        <p:spPr bwMode="auto">
          <a:xfrm>
            <a:off x="3776668" y="0"/>
            <a:ext cx="2890837" cy="496888"/>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b="0" dirty="0">
                <a:latin typeface="Arial" charset="0"/>
              </a:defRPr>
            </a:lvl1pPr>
          </a:lstStyle>
          <a:p>
            <a:pPr>
              <a:defRPr/>
            </a:pPr>
            <a:endParaRPr lang="en-US" dirty="0"/>
          </a:p>
        </p:txBody>
      </p:sp>
      <p:sp>
        <p:nvSpPr>
          <p:cNvPr id="488452" name="Rectangle 4"/>
          <p:cNvSpPr>
            <a:spLocks noGrp="1" noChangeArrowheads="1"/>
          </p:cNvSpPr>
          <p:nvPr>
            <p:ph type="ftr" sz="quarter" idx="2"/>
          </p:nvPr>
        </p:nvSpPr>
        <p:spPr bwMode="auto">
          <a:xfrm>
            <a:off x="0" y="9428169"/>
            <a:ext cx="2890838" cy="496887"/>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b="0" dirty="0">
                <a:latin typeface="Arial" charset="0"/>
              </a:defRPr>
            </a:lvl1pPr>
          </a:lstStyle>
          <a:p>
            <a:pPr>
              <a:defRPr/>
            </a:pPr>
            <a:endParaRPr lang="en-US" dirty="0"/>
          </a:p>
        </p:txBody>
      </p:sp>
      <p:sp>
        <p:nvSpPr>
          <p:cNvPr id="488453" name="Rectangle 5"/>
          <p:cNvSpPr>
            <a:spLocks noGrp="1" noChangeArrowheads="1"/>
          </p:cNvSpPr>
          <p:nvPr>
            <p:ph type="sldNum" sz="quarter" idx="3"/>
          </p:nvPr>
        </p:nvSpPr>
        <p:spPr bwMode="auto">
          <a:xfrm>
            <a:off x="3776668" y="9428169"/>
            <a:ext cx="2890837" cy="496887"/>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b="0">
                <a:latin typeface="Arial" charset="0"/>
              </a:defRPr>
            </a:lvl1pPr>
          </a:lstStyle>
          <a:p>
            <a:pPr>
              <a:defRPr/>
            </a:pPr>
            <a:fld id="{E4C6C674-B5A4-42F5-B1E1-1CBDA16801D9}" type="slidenum">
              <a:rPr lang="en-US"/>
              <a:pPr>
                <a:defRPr/>
              </a:pPr>
              <a:t>‹#›</a:t>
            </a:fld>
            <a:endParaRPr lang="en-US" dirty="0"/>
          </a:p>
        </p:txBody>
      </p:sp>
    </p:spTree>
    <p:extLst>
      <p:ext uri="{BB962C8B-B14F-4D97-AF65-F5344CB8AC3E}">
        <p14:creationId xmlns:p14="http://schemas.microsoft.com/office/powerpoint/2010/main" val="355721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b="0" dirty="0">
                <a:latin typeface="Arial" charset="0"/>
              </a:defRPr>
            </a:lvl1pPr>
          </a:lstStyle>
          <a:p>
            <a:pPr>
              <a:defRPr/>
            </a:pPr>
            <a:endParaRPr lang="en-US" dirty="0"/>
          </a:p>
        </p:txBody>
      </p:sp>
      <p:sp>
        <p:nvSpPr>
          <p:cNvPr id="206851" name="Rectangle 3"/>
          <p:cNvSpPr>
            <a:spLocks noGrp="1" noChangeArrowheads="1"/>
          </p:cNvSpPr>
          <p:nvPr>
            <p:ph type="dt" idx="1"/>
          </p:nvPr>
        </p:nvSpPr>
        <p:spPr bwMode="auto">
          <a:xfrm>
            <a:off x="3776668" y="0"/>
            <a:ext cx="2890837" cy="496888"/>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b="0" dirty="0">
                <a:latin typeface="Arial" charset="0"/>
              </a:defRPr>
            </a:lvl1pPr>
          </a:lstStyle>
          <a:p>
            <a:pPr>
              <a:defRPr/>
            </a:pPr>
            <a:endParaRPr lang="en-US" dirty="0"/>
          </a:p>
        </p:txBody>
      </p:sp>
      <p:sp>
        <p:nvSpPr>
          <p:cNvPr id="24064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206853" name="Rectangle 5"/>
          <p:cNvSpPr>
            <a:spLocks noGrp="1" noChangeArrowheads="1"/>
          </p:cNvSpPr>
          <p:nvPr>
            <p:ph type="body" sz="quarter" idx="3"/>
          </p:nvPr>
        </p:nvSpPr>
        <p:spPr bwMode="auto">
          <a:xfrm>
            <a:off x="666751" y="4716464"/>
            <a:ext cx="5335588" cy="4465637"/>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6854" name="Rectangle 6"/>
          <p:cNvSpPr>
            <a:spLocks noGrp="1" noChangeArrowheads="1"/>
          </p:cNvSpPr>
          <p:nvPr>
            <p:ph type="ftr" sz="quarter" idx="4"/>
          </p:nvPr>
        </p:nvSpPr>
        <p:spPr bwMode="auto">
          <a:xfrm>
            <a:off x="0" y="9428169"/>
            <a:ext cx="2890838" cy="496887"/>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b="0" dirty="0">
                <a:latin typeface="Arial" charset="0"/>
              </a:defRPr>
            </a:lvl1pPr>
          </a:lstStyle>
          <a:p>
            <a:pPr>
              <a:defRPr/>
            </a:pPr>
            <a:endParaRPr lang="en-US" dirty="0"/>
          </a:p>
        </p:txBody>
      </p:sp>
      <p:sp>
        <p:nvSpPr>
          <p:cNvPr id="206855" name="Rectangle 7"/>
          <p:cNvSpPr>
            <a:spLocks noGrp="1" noChangeArrowheads="1"/>
          </p:cNvSpPr>
          <p:nvPr>
            <p:ph type="sldNum" sz="quarter" idx="5"/>
          </p:nvPr>
        </p:nvSpPr>
        <p:spPr bwMode="auto">
          <a:xfrm>
            <a:off x="3776668" y="9428169"/>
            <a:ext cx="2890837" cy="496887"/>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b="0">
                <a:latin typeface="Arial" charset="0"/>
              </a:defRPr>
            </a:lvl1pPr>
          </a:lstStyle>
          <a:p>
            <a:pPr>
              <a:defRPr/>
            </a:pPr>
            <a:fld id="{56D1C79A-4E19-4B38-8BE3-1E4554E572F5}" type="slidenum">
              <a:rPr lang="en-US"/>
              <a:pPr>
                <a:defRPr/>
              </a:pPr>
              <a:t>‹#›</a:t>
            </a:fld>
            <a:endParaRPr lang="en-US" dirty="0"/>
          </a:p>
        </p:txBody>
      </p:sp>
    </p:spTree>
    <p:extLst>
      <p:ext uri="{BB962C8B-B14F-4D97-AF65-F5344CB8AC3E}">
        <p14:creationId xmlns:p14="http://schemas.microsoft.com/office/powerpoint/2010/main" val="3527531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0C1780C7-2698-4E23-91AA-30A182920F39}" type="slidenum">
              <a:rPr lang="en-US" smtClean="0"/>
              <a:pPr/>
              <a:t>1</a:t>
            </a:fld>
            <a:endParaRPr lang="en-US" dirty="0" smtClean="0"/>
          </a:p>
        </p:txBody>
      </p:sp>
      <p:sp>
        <p:nvSpPr>
          <p:cNvPr id="243714" name="Rectangle 2"/>
          <p:cNvSpPr>
            <a:spLocks noGrp="1" noRot="1" noChangeAspect="1" noChangeArrowheads="1" noTextEdit="1"/>
          </p:cNvSpPr>
          <p:nvPr>
            <p:ph type="sldImg"/>
          </p:nvPr>
        </p:nvSpPr>
        <p:spPr>
          <a:xfrm>
            <a:off x="854075" y="744538"/>
            <a:ext cx="4960938" cy="3722687"/>
          </a:xfrm>
          <a:ln/>
        </p:spPr>
      </p:sp>
      <p:sp>
        <p:nvSpPr>
          <p:cNvPr id="24371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6F1B589A-03A1-4B38-9B75-88F6D03D1B46}" type="slidenum">
              <a:rPr lang="en-US" smtClean="0">
                <a:solidFill>
                  <a:srgbClr val="000000"/>
                </a:solidFill>
              </a:rPr>
              <a:pPr/>
              <a:t>2</a:t>
            </a:fld>
            <a:endParaRPr lang="en-US" dirty="0" smtClean="0">
              <a:solidFill>
                <a:srgbClr val="000000"/>
              </a:solidFill>
            </a:endParaRPr>
          </a:p>
        </p:txBody>
      </p:sp>
      <p:sp>
        <p:nvSpPr>
          <p:cNvPr id="245762" name="Rectangle 2"/>
          <p:cNvSpPr>
            <a:spLocks noGrp="1" noRot="1" noChangeAspect="1" noChangeArrowheads="1" noTextEdit="1"/>
          </p:cNvSpPr>
          <p:nvPr>
            <p:ph type="sldImg"/>
          </p:nvPr>
        </p:nvSpPr>
        <p:spPr>
          <a:xfrm>
            <a:off x="854075" y="744538"/>
            <a:ext cx="4960938" cy="3722687"/>
          </a:xfrm>
          <a:ln/>
        </p:spPr>
      </p:sp>
      <p:sp>
        <p:nvSpPr>
          <p:cNvPr id="24576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50</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52</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53</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54</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55</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6F1B589A-03A1-4B38-9B75-88F6D03D1B46}" type="slidenum">
              <a:rPr lang="en-US" smtClean="0">
                <a:solidFill>
                  <a:srgbClr val="000000"/>
                </a:solidFill>
              </a:rPr>
              <a:pPr/>
              <a:t>3</a:t>
            </a:fld>
            <a:endParaRPr lang="en-US" dirty="0" smtClean="0">
              <a:solidFill>
                <a:srgbClr val="000000"/>
              </a:solidFill>
            </a:endParaRPr>
          </a:p>
        </p:txBody>
      </p:sp>
      <p:sp>
        <p:nvSpPr>
          <p:cNvPr id="245762" name="Rectangle 2"/>
          <p:cNvSpPr>
            <a:spLocks noGrp="1" noRot="1" noChangeAspect="1" noChangeArrowheads="1" noTextEdit="1"/>
          </p:cNvSpPr>
          <p:nvPr>
            <p:ph type="sldImg"/>
          </p:nvPr>
        </p:nvSpPr>
        <p:spPr>
          <a:xfrm>
            <a:off x="854075" y="744538"/>
            <a:ext cx="4960938" cy="3722687"/>
          </a:xfrm>
          <a:ln/>
        </p:spPr>
      </p:sp>
      <p:sp>
        <p:nvSpPr>
          <p:cNvPr id="24576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56</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854075" y="744538"/>
            <a:ext cx="4960938" cy="3722687"/>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Verdana" pitchFamily="34" charset="0"/>
              </a:defRPr>
            </a:lvl1pPr>
            <a:lvl2pPr marL="739534" indent="-284436" eaLnBrk="0" hangingPunct="0">
              <a:defRPr sz="1600" b="1">
                <a:solidFill>
                  <a:schemeClr val="tx1"/>
                </a:solidFill>
                <a:latin typeface="Verdana" pitchFamily="34" charset="0"/>
              </a:defRPr>
            </a:lvl2pPr>
            <a:lvl3pPr marL="1137745" indent="-227549" eaLnBrk="0" hangingPunct="0">
              <a:defRPr sz="1600" b="1">
                <a:solidFill>
                  <a:schemeClr val="tx1"/>
                </a:solidFill>
                <a:latin typeface="Verdana" pitchFamily="34" charset="0"/>
              </a:defRPr>
            </a:lvl3pPr>
            <a:lvl4pPr marL="1592843" indent="-227549" eaLnBrk="0" hangingPunct="0">
              <a:defRPr sz="1600" b="1">
                <a:solidFill>
                  <a:schemeClr val="tx1"/>
                </a:solidFill>
                <a:latin typeface="Verdana" pitchFamily="34" charset="0"/>
              </a:defRPr>
            </a:lvl4pPr>
            <a:lvl5pPr marL="2047940" indent="-227549" eaLnBrk="0" hangingPunct="0">
              <a:defRPr sz="1600" b="1">
                <a:solidFill>
                  <a:schemeClr val="tx1"/>
                </a:solidFill>
                <a:latin typeface="Verdana" pitchFamily="34" charset="0"/>
              </a:defRPr>
            </a:lvl5pPr>
            <a:lvl6pPr marL="2503038" indent="-227549" eaLnBrk="0" fontAlgn="base" hangingPunct="0">
              <a:spcBef>
                <a:spcPct val="0"/>
              </a:spcBef>
              <a:spcAft>
                <a:spcPct val="0"/>
              </a:spcAft>
              <a:defRPr sz="1600" b="1">
                <a:solidFill>
                  <a:schemeClr val="tx1"/>
                </a:solidFill>
                <a:latin typeface="Verdana" pitchFamily="34" charset="0"/>
              </a:defRPr>
            </a:lvl6pPr>
            <a:lvl7pPr marL="2958136" indent="-227549" eaLnBrk="0" fontAlgn="base" hangingPunct="0">
              <a:spcBef>
                <a:spcPct val="0"/>
              </a:spcBef>
              <a:spcAft>
                <a:spcPct val="0"/>
              </a:spcAft>
              <a:defRPr sz="1600" b="1">
                <a:solidFill>
                  <a:schemeClr val="tx1"/>
                </a:solidFill>
                <a:latin typeface="Verdana" pitchFamily="34" charset="0"/>
              </a:defRPr>
            </a:lvl7pPr>
            <a:lvl8pPr marL="3413233" indent="-227549" eaLnBrk="0" fontAlgn="base" hangingPunct="0">
              <a:spcBef>
                <a:spcPct val="0"/>
              </a:spcBef>
              <a:spcAft>
                <a:spcPct val="0"/>
              </a:spcAft>
              <a:defRPr sz="1600" b="1">
                <a:solidFill>
                  <a:schemeClr val="tx1"/>
                </a:solidFill>
                <a:latin typeface="Verdana" pitchFamily="34" charset="0"/>
              </a:defRPr>
            </a:lvl8pPr>
            <a:lvl9pPr marL="3868331" indent="-227549" eaLnBrk="0" fontAlgn="base" hangingPunct="0">
              <a:spcBef>
                <a:spcPct val="0"/>
              </a:spcBef>
              <a:spcAft>
                <a:spcPct val="0"/>
              </a:spcAft>
              <a:defRPr sz="1600" b="1">
                <a:solidFill>
                  <a:schemeClr val="tx1"/>
                </a:solidFill>
                <a:latin typeface="Verdana" pitchFamily="34" charset="0"/>
              </a:defRPr>
            </a:lvl9pPr>
          </a:lstStyle>
          <a:p>
            <a:pPr eaLnBrk="1" hangingPunct="1"/>
            <a:fld id="{7718E97F-4489-4CFD-9D51-4B2584526181}" type="slidenum">
              <a:rPr lang="en-US" sz="1200" b="0">
                <a:latin typeface="Arial" charset="0"/>
              </a:rPr>
              <a:pPr eaLnBrk="1" hangingPunct="1"/>
              <a:t>57</a:t>
            </a:fld>
            <a:endParaRPr lang="en-US" sz="1200" b="0"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66</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67</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68</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69</a:t>
            </a:fld>
            <a:endParaRPr lang="en-US" dirty="0"/>
          </a:p>
        </p:txBody>
      </p:sp>
    </p:spTree>
    <p:extLst>
      <p:ext uri="{BB962C8B-B14F-4D97-AF65-F5344CB8AC3E}">
        <p14:creationId xmlns:p14="http://schemas.microsoft.com/office/powerpoint/2010/main" val="94354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D1C79A-4E19-4B38-8BE3-1E4554E572F5}" type="slidenum">
              <a:rPr lang="en-US" smtClean="0"/>
              <a:pPr>
                <a:defRPr/>
              </a:pPr>
              <a:t>5</a:t>
            </a:fld>
            <a:endParaRPr lang="en-US" dirty="0"/>
          </a:p>
        </p:txBody>
      </p:sp>
    </p:spTree>
    <p:extLst>
      <p:ext uri="{BB962C8B-B14F-4D97-AF65-F5344CB8AC3E}">
        <p14:creationId xmlns:p14="http://schemas.microsoft.com/office/powerpoint/2010/main" val="301579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xfrm>
            <a:off x="854075" y="744538"/>
            <a:ext cx="4960938" cy="3722687"/>
          </a:xfrm>
          <a:ln/>
        </p:spPr>
      </p:sp>
      <p:sp>
        <p:nvSpPr>
          <p:cNvPr id="247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854075" y="744538"/>
            <a:ext cx="4960938" cy="3722687"/>
          </a:xfrm>
          <a:ln/>
        </p:spPr>
      </p:sp>
      <p:sp>
        <p:nvSpPr>
          <p:cNvPr id="2580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179389" y="908050"/>
            <a:ext cx="1368425" cy="5530850"/>
          </a:xfrm>
          <a:prstGeom prst="rect">
            <a:avLst/>
          </a:prstGeom>
          <a:solidFill>
            <a:srgbClr val="FFFFFF"/>
          </a:solidFill>
          <a:ln w="28575">
            <a:solidFill>
              <a:srgbClr val="808080"/>
            </a:solidFill>
            <a:miter lim="800000"/>
            <a:headEnd/>
            <a:tailEnd/>
          </a:ln>
        </p:spPr>
        <p:txBody>
          <a:bodyPr anchor="ctr"/>
          <a:lstStyle/>
          <a:p>
            <a:pPr>
              <a:defRPr/>
            </a:pPr>
            <a:endParaRPr lang="en-GB" dirty="0">
              <a:solidFill>
                <a:srgbClr val="000000"/>
              </a:solidFill>
            </a:endParaRPr>
          </a:p>
        </p:txBody>
      </p:sp>
      <p:sp>
        <p:nvSpPr>
          <p:cNvPr id="5" name="Rectangle 17"/>
          <p:cNvSpPr>
            <a:spLocks noChangeArrowheads="1"/>
          </p:cNvSpPr>
          <p:nvPr userDrawn="1"/>
        </p:nvSpPr>
        <p:spPr bwMode="auto">
          <a:xfrm>
            <a:off x="179389" y="309564"/>
            <a:ext cx="1368425" cy="815975"/>
          </a:xfrm>
          <a:prstGeom prst="rect">
            <a:avLst/>
          </a:prstGeom>
          <a:solidFill>
            <a:srgbClr val="99CCFF"/>
          </a:solidFill>
          <a:ln w="28575">
            <a:solidFill>
              <a:srgbClr val="808080"/>
            </a:solidFill>
            <a:miter lim="800000"/>
            <a:headEnd/>
            <a:tailEnd/>
          </a:ln>
        </p:spPr>
        <p:txBody>
          <a:bodyPr anchor="ctr"/>
          <a:lstStyle/>
          <a:p>
            <a:pPr algn="ctr">
              <a:defRPr/>
            </a:pPr>
            <a:r>
              <a:rPr lang="en-GB" sz="1200" b="0" dirty="0">
                <a:solidFill>
                  <a:srgbClr val="000000"/>
                </a:solidFill>
                <a:latin typeface="Californian FB" pitchFamily="18" charset="0"/>
              </a:rPr>
              <a:t>SCOTT </a:t>
            </a:r>
          </a:p>
          <a:p>
            <a:pPr algn="ctr">
              <a:defRPr/>
            </a:pPr>
            <a:r>
              <a:rPr lang="en-GB" sz="1200" b="0" dirty="0">
                <a:solidFill>
                  <a:srgbClr val="000000"/>
                </a:solidFill>
                <a:latin typeface="Californian FB" pitchFamily="18" charset="0"/>
              </a:rPr>
              <a:t>PORTER     </a:t>
            </a:r>
          </a:p>
          <a:p>
            <a:pPr algn="ctr">
              <a:defRPr/>
            </a:pPr>
            <a:r>
              <a:rPr lang="en-GB" sz="900" b="0" dirty="0">
                <a:solidFill>
                  <a:srgbClr val="000000"/>
                </a:solidFill>
                <a:latin typeface="Californian FB" pitchFamily="18" charset="0"/>
              </a:rPr>
              <a:t>Research &amp; Marketing</a:t>
            </a:r>
            <a:endParaRPr lang="en-US" sz="900" b="0" dirty="0">
              <a:solidFill>
                <a:srgbClr val="000000"/>
              </a:solidFill>
              <a:latin typeface="Californian FB" pitchFamily="18" charset="0"/>
            </a:endParaRPr>
          </a:p>
        </p:txBody>
      </p:sp>
      <p:pic>
        <p:nvPicPr>
          <p:cNvPr id="6" name="Picture 19" descr="slide0028_image002"/>
          <p:cNvPicPr>
            <a:picLocks noChangeAspect="1" noChangeArrowheads="1"/>
          </p:cNvPicPr>
          <p:nvPr userDrawn="1"/>
        </p:nvPicPr>
        <p:blipFill>
          <a:blip r:embed="rId2" cstate="print"/>
          <a:srcRect/>
          <a:stretch>
            <a:fillRect/>
          </a:stretch>
        </p:blipFill>
        <p:spPr bwMode="auto">
          <a:xfrm>
            <a:off x="250826" y="5084764"/>
            <a:ext cx="1166813" cy="1368425"/>
          </a:xfrm>
          <a:prstGeom prst="rect">
            <a:avLst/>
          </a:prstGeom>
          <a:noFill/>
          <a:ln w="9525">
            <a:noFill/>
            <a:miter lim="800000"/>
            <a:headEnd/>
            <a:tailEnd/>
          </a:ln>
        </p:spPr>
      </p:pic>
      <p:sp>
        <p:nvSpPr>
          <p:cNvPr id="245762" name="Rectangle 2"/>
          <p:cNvSpPr>
            <a:spLocks noGrp="1" noChangeArrowheads="1"/>
          </p:cNvSpPr>
          <p:nvPr>
            <p:ph type="ctrTitle"/>
          </p:nvPr>
        </p:nvSpPr>
        <p:spPr>
          <a:xfrm>
            <a:off x="1403351" y="1916113"/>
            <a:ext cx="7772400" cy="584775"/>
          </a:xfrm>
        </p:spPr>
        <p:txBody>
          <a:bodyPr anchor="t" anchorCtr="0">
            <a:spAutoFit/>
          </a:bodyPr>
          <a:lstStyle>
            <a:lvl1pPr>
              <a:defRPr sz="3200"/>
            </a:lvl1pPr>
          </a:lstStyle>
          <a:p>
            <a:r>
              <a:rPr lang="en-US"/>
              <a:t>Click To Edit Master Title Style</a:t>
            </a:r>
          </a:p>
        </p:txBody>
      </p:sp>
      <p:sp>
        <p:nvSpPr>
          <p:cNvPr id="245763" name="Rectangle 3"/>
          <p:cNvSpPr>
            <a:spLocks noGrp="1" noChangeArrowheads="1"/>
          </p:cNvSpPr>
          <p:nvPr>
            <p:ph type="subTitle" idx="1"/>
          </p:nvPr>
        </p:nvSpPr>
        <p:spPr>
          <a:xfrm>
            <a:off x="2051049" y="5421313"/>
            <a:ext cx="6400800" cy="338554"/>
          </a:xfrm>
        </p:spPr>
        <p:txBody>
          <a:bodyPr/>
          <a:lstStyle>
            <a:lvl1pPr marL="0" indent="0" algn="ctr">
              <a:lnSpc>
                <a:spcPct val="100000"/>
              </a:lnSpc>
              <a:spcBef>
                <a:spcPct val="20000"/>
              </a:spcBef>
              <a:buFont typeface="Wingdings 2" pitchFamily="18" charset="2"/>
              <a:buNone/>
              <a:defRPr/>
            </a:lvl1pPr>
          </a:lstStyle>
          <a:p>
            <a:r>
              <a:rPr lang="en-US"/>
              <a:t>Click here to edit sub header style</a:t>
            </a:r>
          </a:p>
        </p:txBody>
      </p:sp>
      <p:sp>
        <p:nvSpPr>
          <p:cNvPr id="9" name="Text Box 9"/>
          <p:cNvSpPr txBox="1">
            <a:spLocks noChangeArrowheads="1"/>
          </p:cNvSpPr>
          <p:nvPr userDrawn="1"/>
        </p:nvSpPr>
        <p:spPr bwMode="auto">
          <a:xfrm>
            <a:off x="6516216" y="6510536"/>
            <a:ext cx="1981200" cy="230832"/>
          </a:xfrm>
          <a:prstGeom prst="rect">
            <a:avLst/>
          </a:prstGeom>
          <a:noFill/>
          <a:ln w="9525">
            <a:noFill/>
            <a:miter lim="800000"/>
            <a:headEnd/>
            <a:tailEnd/>
          </a:ln>
          <a:effectLst/>
        </p:spPr>
        <p:txBody>
          <a:bodyPr>
            <a:spAutoFit/>
          </a:bodyPr>
          <a:lstStyle/>
          <a:p>
            <a:pPr algn="ctr">
              <a:spcBef>
                <a:spcPct val="50000"/>
              </a:spcBef>
              <a:defRPr/>
            </a:pPr>
            <a:r>
              <a:rPr lang="en-GB" sz="900" dirty="0">
                <a:solidFill>
                  <a:srgbClr val="4D4D4D"/>
                </a:solidFill>
                <a:latin typeface="Bell MT" pitchFamily="18" charset="0"/>
              </a:rPr>
              <a:t>SCOTT PORTER</a:t>
            </a:r>
            <a:endParaRPr lang="en-US" sz="900" dirty="0">
              <a:solidFill>
                <a:srgbClr val="4D4D4D"/>
              </a:solidFill>
              <a:latin typeface="Bell MT" pitchFamily="18" charset="0"/>
            </a:endParaRPr>
          </a:p>
        </p:txBody>
      </p:sp>
      <p:pic>
        <p:nvPicPr>
          <p:cNvPr id="11"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100392" y="6133132"/>
            <a:ext cx="885825" cy="5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412876"/>
            <a:ext cx="8229600" cy="1791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6D0BA0F-913F-49D0-8342-82E23CCDD7D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3945236"/>
            <a:ext cx="7772400" cy="46166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4548837-A65C-48CB-8671-3318468D201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228601" y="404813"/>
            <a:ext cx="1368425" cy="6192837"/>
          </a:xfrm>
          <a:prstGeom prst="rect">
            <a:avLst/>
          </a:prstGeom>
          <a:solidFill>
            <a:schemeClr val="bg1"/>
          </a:solidFill>
          <a:ln w="28575">
            <a:solidFill>
              <a:schemeClr val="bg2"/>
            </a:solidFill>
            <a:miter lim="800000"/>
            <a:headEnd/>
            <a:tailEnd/>
          </a:ln>
          <a:effectLst/>
        </p:spPr>
        <p:txBody>
          <a:bodyPr wrap="none" anchor="ctr"/>
          <a:lstStyle/>
          <a:p>
            <a:pPr>
              <a:defRPr/>
            </a:pPr>
            <a:endParaRPr lang="en-GB" dirty="0"/>
          </a:p>
        </p:txBody>
      </p:sp>
      <p:pic>
        <p:nvPicPr>
          <p:cNvPr id="4" name="Picture 4" descr="slide0028_image002"/>
          <p:cNvPicPr>
            <a:picLocks noChangeAspect="1" noChangeArrowheads="1"/>
          </p:cNvPicPr>
          <p:nvPr userDrawn="1"/>
        </p:nvPicPr>
        <p:blipFill>
          <a:blip r:embed="rId2" cstate="print"/>
          <a:srcRect/>
          <a:stretch>
            <a:fillRect/>
          </a:stretch>
        </p:blipFill>
        <p:spPr bwMode="auto">
          <a:xfrm>
            <a:off x="323851" y="5229226"/>
            <a:ext cx="1166813" cy="1368425"/>
          </a:xfrm>
          <a:prstGeom prst="rect">
            <a:avLst/>
          </a:prstGeom>
          <a:noFill/>
          <a:ln w="9525">
            <a:noFill/>
            <a:miter lim="800000"/>
            <a:headEnd/>
            <a:tailEnd/>
          </a:ln>
        </p:spPr>
      </p:pic>
      <p:sp>
        <p:nvSpPr>
          <p:cNvPr id="429058" name="Rectangle 2"/>
          <p:cNvSpPr>
            <a:spLocks noGrp="1" noChangeArrowheads="1"/>
          </p:cNvSpPr>
          <p:nvPr>
            <p:ph type="ctrTitle"/>
          </p:nvPr>
        </p:nvSpPr>
        <p:spPr>
          <a:xfrm>
            <a:off x="1403351" y="2778125"/>
            <a:ext cx="7772400" cy="584775"/>
          </a:xfrm>
          <a:prstGeom prst="rect">
            <a:avLst/>
          </a:prstGeom>
        </p:spPr>
        <p:txBody>
          <a:bodyPr/>
          <a:lstStyle>
            <a:lvl1pPr>
              <a:defRPr sz="3200"/>
            </a:lvl1pPr>
          </a:lstStyle>
          <a:p>
            <a:r>
              <a:rPr lang="en-US"/>
              <a:t>Click To Edit Master Title Style</a:t>
            </a:r>
          </a:p>
        </p:txBody>
      </p:sp>
      <p:sp>
        <p:nvSpPr>
          <p:cNvPr id="7" name="Text Box 9"/>
          <p:cNvSpPr txBox="1">
            <a:spLocks noChangeArrowheads="1"/>
          </p:cNvSpPr>
          <p:nvPr userDrawn="1"/>
        </p:nvSpPr>
        <p:spPr bwMode="auto">
          <a:xfrm>
            <a:off x="6516216" y="6510536"/>
            <a:ext cx="1981200" cy="230832"/>
          </a:xfrm>
          <a:prstGeom prst="rect">
            <a:avLst/>
          </a:prstGeom>
          <a:noFill/>
          <a:ln w="9525">
            <a:noFill/>
            <a:miter lim="800000"/>
            <a:headEnd/>
            <a:tailEnd/>
          </a:ln>
          <a:effectLst/>
        </p:spPr>
        <p:txBody>
          <a:bodyPr>
            <a:spAutoFit/>
          </a:bodyPr>
          <a:lstStyle/>
          <a:p>
            <a:pPr algn="ctr">
              <a:spcBef>
                <a:spcPct val="50000"/>
              </a:spcBef>
              <a:defRPr/>
            </a:pPr>
            <a:r>
              <a:rPr lang="en-GB" sz="900" dirty="0">
                <a:solidFill>
                  <a:srgbClr val="4D4D4D"/>
                </a:solidFill>
                <a:latin typeface="Bell MT" pitchFamily="18" charset="0"/>
              </a:rPr>
              <a:t>SCOTT PORTER</a:t>
            </a:r>
            <a:endParaRPr lang="en-US" sz="900" dirty="0">
              <a:solidFill>
                <a:srgbClr val="4D4D4D"/>
              </a:solidFill>
              <a:latin typeface="Bell MT" pitchFamily="18" charset="0"/>
            </a:endParaRPr>
          </a:p>
        </p:txBody>
      </p:sp>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100392" y="6133132"/>
            <a:ext cx="885825" cy="5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3B9D3"/>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bwMode="auto">
          <a:xfrm>
            <a:off x="457200" y="53975"/>
            <a:ext cx="82296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6307" name="Rectangle 3"/>
          <p:cNvSpPr>
            <a:spLocks noGrp="1" noChangeArrowheads="1"/>
          </p:cNvSpPr>
          <p:nvPr>
            <p:ph type="body" idx="1"/>
          </p:nvPr>
        </p:nvSpPr>
        <p:spPr bwMode="auto">
          <a:xfrm>
            <a:off x="457200" y="1412876"/>
            <a:ext cx="8229600" cy="225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GB" smtClean="0"/>
              <a:t>Click to edit Master text slides</a:t>
            </a:r>
          </a:p>
          <a:p>
            <a:pPr lvl="0"/>
            <a:r>
              <a:rPr lang="en-GB" smtClean="0"/>
              <a:t>Click to edit Master text slides</a:t>
            </a:r>
            <a:endParaRPr lang="en-US" smtClean="0"/>
          </a:p>
        </p:txBody>
      </p:sp>
      <p:sp>
        <p:nvSpPr>
          <p:cNvPr id="1028" name="Rectangle 4"/>
          <p:cNvSpPr>
            <a:spLocks noGrp="1" noChangeArrowheads="1"/>
          </p:cNvSpPr>
          <p:nvPr>
            <p:ph type="dt" sz="half" idx="2"/>
          </p:nvPr>
        </p:nvSpPr>
        <p:spPr bwMode="auto">
          <a:xfrm>
            <a:off x="4572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a:solidFill>
                  <a:srgbClr val="4D4D4D"/>
                </a:solidFill>
              </a:defRPr>
            </a:lvl1pPr>
          </a:lstStyle>
          <a:p>
            <a:pPr>
              <a:defRPr/>
            </a:pPr>
            <a:fld id="{F65B5378-14DB-4265-8BFF-B44006D4D168}" type="slidenum">
              <a:rPr lang="en-US"/>
              <a:pPr>
                <a:defRPr/>
              </a:pPr>
              <a:t>‹#›</a:t>
            </a:fld>
            <a:endParaRPr lang="en-US" dirty="0"/>
          </a:p>
        </p:txBody>
      </p:sp>
      <p:sp>
        <p:nvSpPr>
          <p:cNvPr id="1032" name="Line 8"/>
          <p:cNvSpPr>
            <a:spLocks noChangeShapeType="1"/>
          </p:cNvSpPr>
          <p:nvPr/>
        </p:nvSpPr>
        <p:spPr bwMode="auto">
          <a:xfrm>
            <a:off x="1676401" y="1143000"/>
            <a:ext cx="5832475" cy="0"/>
          </a:xfrm>
          <a:prstGeom prst="line">
            <a:avLst/>
          </a:prstGeom>
          <a:noFill/>
          <a:ln w="38100">
            <a:solidFill>
              <a:schemeClr val="bg2"/>
            </a:solidFill>
            <a:round/>
            <a:headEnd/>
            <a:tailEnd/>
          </a:ln>
          <a:effectLst/>
        </p:spPr>
        <p:txBody>
          <a:bodyPr/>
          <a:lstStyle/>
          <a:p>
            <a:pPr>
              <a:defRPr/>
            </a:pPr>
            <a:endParaRPr lang="en-GB" dirty="0">
              <a:solidFill>
                <a:srgbClr val="000000"/>
              </a:solidFill>
            </a:endParaRPr>
          </a:p>
        </p:txBody>
      </p:sp>
      <p:sp>
        <p:nvSpPr>
          <p:cNvPr id="1033" name="Text Box 9"/>
          <p:cNvSpPr txBox="1">
            <a:spLocks noChangeArrowheads="1"/>
          </p:cNvSpPr>
          <p:nvPr/>
        </p:nvSpPr>
        <p:spPr bwMode="auto">
          <a:xfrm>
            <a:off x="6516216" y="6510536"/>
            <a:ext cx="1981200" cy="230832"/>
          </a:xfrm>
          <a:prstGeom prst="rect">
            <a:avLst/>
          </a:prstGeom>
          <a:noFill/>
          <a:ln w="9525">
            <a:noFill/>
            <a:miter lim="800000"/>
            <a:headEnd/>
            <a:tailEnd/>
          </a:ln>
          <a:effectLst/>
        </p:spPr>
        <p:txBody>
          <a:bodyPr>
            <a:spAutoFit/>
          </a:bodyPr>
          <a:lstStyle/>
          <a:p>
            <a:pPr algn="ctr">
              <a:spcBef>
                <a:spcPct val="50000"/>
              </a:spcBef>
              <a:defRPr/>
            </a:pPr>
            <a:r>
              <a:rPr lang="en-GB" sz="900" dirty="0">
                <a:solidFill>
                  <a:srgbClr val="4D4D4D"/>
                </a:solidFill>
                <a:latin typeface="Bell MT" pitchFamily="18" charset="0"/>
              </a:rPr>
              <a:t>SCOTT PORTER</a:t>
            </a:r>
            <a:endParaRPr lang="en-US" sz="900" dirty="0">
              <a:solidFill>
                <a:srgbClr val="4D4D4D"/>
              </a:solidFill>
              <a:latin typeface="Bell MT" pitchFamily="18" charset="0"/>
            </a:endParaRPr>
          </a:p>
        </p:txBody>
      </p:sp>
      <p:pic>
        <p:nvPicPr>
          <p:cNvPr id="4098" name="Picture 2"/>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8100392" y="6133132"/>
            <a:ext cx="885825" cy="5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537" r:id="rId1"/>
    <p:sldLayoutId id="2147484511" r:id="rId2"/>
    <p:sldLayoutId id="2147484512" r:id="rId3"/>
    <p:sldLayoutId id="2147484554"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tx1"/>
          </a:solidFill>
          <a:latin typeface="Verdana" pitchFamily="34" charset="0"/>
        </a:defRPr>
      </a:lvl6pPr>
      <a:lvl7pPr marL="914400" algn="ctr" rtl="0" fontAlgn="base">
        <a:spcBef>
          <a:spcPct val="0"/>
        </a:spcBef>
        <a:spcAft>
          <a:spcPct val="0"/>
        </a:spcAft>
        <a:defRPr sz="2400">
          <a:solidFill>
            <a:schemeClr val="tx1"/>
          </a:solidFill>
          <a:latin typeface="Verdana" pitchFamily="34" charset="0"/>
        </a:defRPr>
      </a:lvl7pPr>
      <a:lvl8pPr marL="1371600" algn="ctr" rtl="0" fontAlgn="base">
        <a:spcBef>
          <a:spcPct val="0"/>
        </a:spcBef>
        <a:spcAft>
          <a:spcPct val="0"/>
        </a:spcAft>
        <a:defRPr sz="2400">
          <a:solidFill>
            <a:schemeClr val="tx1"/>
          </a:solidFill>
          <a:latin typeface="Verdana" pitchFamily="34" charset="0"/>
        </a:defRPr>
      </a:lvl8pPr>
      <a:lvl9pPr marL="1828800" algn="ctr" rtl="0" fontAlgn="base">
        <a:spcBef>
          <a:spcPct val="0"/>
        </a:spcBef>
        <a:spcAft>
          <a:spcPct val="0"/>
        </a:spcAft>
        <a:defRPr sz="2400">
          <a:solidFill>
            <a:schemeClr val="tx1"/>
          </a:solidFill>
          <a:latin typeface="Verdana" pitchFamily="34" charset="0"/>
        </a:defRPr>
      </a:lvl9pPr>
    </p:titleStyle>
    <p:bodyStyle>
      <a:lvl1pPr marL="342900" indent="-342900" algn="l" rtl="0" eaLnBrk="0" fontAlgn="base" hangingPunct="0">
        <a:lnSpc>
          <a:spcPct val="120000"/>
        </a:lnSpc>
        <a:spcBef>
          <a:spcPct val="50000"/>
        </a:spcBef>
        <a:spcAft>
          <a:spcPct val="0"/>
        </a:spcAft>
        <a:buFont typeface="Wingdings 2" pitchFamily="18" charset="2"/>
        <a:buChar char="÷"/>
        <a:defRPr sz="16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Font typeface="Wingdings" pitchFamily="2" charset="2"/>
        <a:buChar char="ú"/>
        <a:defRPr sz="1600">
          <a:solidFill>
            <a:schemeClr val="tx1"/>
          </a:solidFill>
          <a:latin typeface="+mn-lt"/>
        </a:defRPr>
      </a:lvl2pPr>
      <a:lvl3pPr marL="1143000" indent="-228600" algn="l" rtl="0" eaLnBrk="0" fontAlgn="base" hangingPunct="0">
        <a:lnSpc>
          <a:spcPct val="115000"/>
        </a:lnSpc>
        <a:spcBef>
          <a:spcPct val="25000"/>
        </a:spcBef>
        <a:spcAft>
          <a:spcPct val="0"/>
        </a:spcAft>
        <a:buFont typeface="Wingdings 3" pitchFamily="18" charset="2"/>
        <a:buChar char="­"/>
        <a:defRPr sz="1600">
          <a:solidFill>
            <a:schemeClr val="tx1"/>
          </a:solidFill>
          <a:latin typeface="+mn-lt"/>
        </a:defRPr>
      </a:lvl3pPr>
      <a:lvl4pPr marL="1600200" indent="-228600" algn="l" rtl="0" eaLnBrk="0" fontAlgn="base" hangingPunct="0">
        <a:lnSpc>
          <a:spcPct val="115000"/>
        </a:lnSpc>
        <a:spcBef>
          <a:spcPct val="25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ctrTitle"/>
          </p:nvPr>
        </p:nvSpPr>
        <p:spPr>
          <a:xfrm>
            <a:off x="1619673" y="2115433"/>
            <a:ext cx="7416825" cy="1692771"/>
          </a:xfrm>
        </p:spPr>
        <p:txBody>
          <a:bodyPr/>
          <a:lstStyle/>
          <a:p>
            <a:pPr eaLnBrk="1" hangingPunct="1"/>
            <a:r>
              <a:rPr lang="en-GB" sz="2800" dirty="0" smtClean="0"/>
              <a:t>Teachers and Lecturers </a:t>
            </a:r>
            <a:br>
              <a:rPr lang="en-GB" sz="2800" dirty="0" smtClean="0"/>
            </a:br>
            <a:r>
              <a:rPr lang="en-GB" sz="2800" dirty="0" smtClean="0"/>
              <a:t>Job Satisfaction and Wellbeing Survey</a:t>
            </a:r>
            <a:br>
              <a:rPr lang="en-GB" sz="2800" dirty="0" smtClean="0"/>
            </a:br>
            <a:r>
              <a:rPr lang="en-GB" sz="2800" dirty="0" smtClean="0"/>
              <a:t/>
            </a:r>
            <a:br>
              <a:rPr lang="en-GB" sz="2800" dirty="0" smtClean="0"/>
            </a:br>
            <a:r>
              <a:rPr lang="en-GB" sz="2000" dirty="0" smtClean="0"/>
              <a:t>Presentation of findings</a:t>
            </a:r>
            <a:endParaRPr lang="en-US" sz="2000" dirty="0" smtClean="0"/>
          </a:p>
        </p:txBody>
      </p:sp>
      <p:sp>
        <p:nvSpPr>
          <p:cNvPr id="242690" name="Rectangle 3"/>
          <p:cNvSpPr>
            <a:spLocks noGrp="1" noChangeArrowheads="1"/>
          </p:cNvSpPr>
          <p:nvPr>
            <p:ph type="subTitle" idx="1"/>
          </p:nvPr>
        </p:nvSpPr>
        <p:spPr>
          <a:xfrm>
            <a:off x="1907704" y="5301208"/>
            <a:ext cx="6400800" cy="1083374"/>
          </a:xfrm>
        </p:spPr>
        <p:txBody>
          <a:bodyPr/>
          <a:lstStyle/>
          <a:p>
            <a:pPr eaLnBrk="1" hangingPunct="1"/>
            <a:r>
              <a:rPr lang="en-GB" sz="1400" i="1" dirty="0" smtClean="0"/>
              <a:t>Prepared for:</a:t>
            </a:r>
          </a:p>
          <a:p>
            <a:pPr eaLnBrk="1" hangingPunct="1"/>
            <a:r>
              <a:rPr lang="en-GB" sz="1400" b="1" dirty="0" smtClean="0"/>
              <a:t>The Educational Institute of Scotland</a:t>
            </a:r>
          </a:p>
          <a:p>
            <a:pPr eaLnBrk="1" hangingPunct="1"/>
            <a:endParaRPr lang="en-GB" sz="1400" dirty="0" smtClean="0"/>
          </a:p>
          <a:p>
            <a:pPr eaLnBrk="1" hangingPunct="1"/>
            <a:r>
              <a:rPr lang="en-GB" sz="1400" dirty="0" smtClean="0"/>
              <a:t>Final – April </a:t>
            </a:r>
            <a:r>
              <a:rPr lang="en-GB" sz="1400" dirty="0" smtClean="0"/>
              <a:t>2014</a:t>
            </a:r>
            <a:endParaRPr lang="en-US" sz="1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Position</a:t>
            </a:r>
            <a:br>
              <a:rPr lang="en-GB" dirty="0" smtClean="0"/>
            </a:br>
            <a:r>
              <a:rPr lang="en-GB" dirty="0" smtClean="0"/>
              <a:t>- all levels represented -</a:t>
            </a:r>
          </a:p>
        </p:txBody>
      </p:sp>
      <p:graphicFrame>
        <p:nvGraphicFramePr>
          <p:cNvPr id="10" name="Chart 9"/>
          <p:cNvGraphicFramePr/>
          <p:nvPr>
            <p:extLst>
              <p:ext uri="{D42A27DB-BD31-4B8C-83A1-F6EECF244321}">
                <p14:modId xmlns:p14="http://schemas.microsoft.com/office/powerpoint/2010/main" val="653371520"/>
              </p:ext>
            </p:extLst>
          </p:nvPr>
        </p:nvGraphicFramePr>
        <p:xfrm>
          <a:off x="184375" y="1268760"/>
          <a:ext cx="4459633" cy="48091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Q3: </a:t>
            </a:r>
            <a:r>
              <a:rPr lang="en-GB" sz="900" b="0" dirty="0"/>
              <a:t>P</a:t>
            </a:r>
            <a:r>
              <a:rPr lang="en-GB" sz="900" b="0" dirty="0" smtClean="0"/>
              <a:t>osition</a:t>
            </a:r>
          </a:p>
          <a:p>
            <a:r>
              <a:rPr lang="en-GB" sz="900" b="0" dirty="0" smtClean="0"/>
              <a:t>Base: Special, Nursery, Primary (n=3,700</a:t>
            </a:r>
            <a:r>
              <a:rPr lang="en-GB" sz="900" b="0" dirty="0"/>
              <a:t>) </a:t>
            </a:r>
            <a:r>
              <a:rPr lang="en-GB" sz="900" b="0" dirty="0" smtClean="0"/>
              <a:t>/ Secondary </a:t>
            </a:r>
            <a:r>
              <a:rPr lang="en-GB" sz="900" b="0" dirty="0"/>
              <a:t>(n=2,499</a:t>
            </a:r>
            <a:r>
              <a:rPr lang="en-GB" sz="900" b="0" dirty="0" smtClean="0"/>
              <a:t>)</a:t>
            </a:r>
            <a:endParaRPr lang="en-GB" sz="900" b="0" dirty="0"/>
          </a:p>
        </p:txBody>
      </p:sp>
      <p:graphicFrame>
        <p:nvGraphicFramePr>
          <p:cNvPr id="8" name="Chart 7"/>
          <p:cNvGraphicFramePr/>
          <p:nvPr>
            <p:extLst>
              <p:ext uri="{D42A27DB-BD31-4B8C-83A1-F6EECF244321}">
                <p14:modId xmlns:p14="http://schemas.microsoft.com/office/powerpoint/2010/main" val="1966250619"/>
              </p:ext>
            </p:extLst>
          </p:nvPr>
        </p:nvGraphicFramePr>
        <p:xfrm>
          <a:off x="4572000" y="1268760"/>
          <a:ext cx="4446286" cy="480918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574251" y="2204864"/>
            <a:ext cx="2421685" cy="830997"/>
          </a:xfrm>
          <a:prstGeom prst="rect">
            <a:avLst/>
          </a:prstGeom>
          <a:noFill/>
        </p:spPr>
        <p:txBody>
          <a:bodyPr wrap="square" rtlCol="0">
            <a:spAutoFit/>
          </a:bodyPr>
          <a:lstStyle/>
          <a:p>
            <a:pPr algn="ctr"/>
            <a:r>
              <a:rPr lang="en-GB" dirty="0" smtClean="0"/>
              <a:t>Special, Nursery and Primary education</a:t>
            </a:r>
            <a:endParaRPr lang="en-GB" dirty="0"/>
          </a:p>
        </p:txBody>
      </p:sp>
      <p:sp>
        <p:nvSpPr>
          <p:cNvPr id="11" name="TextBox 10"/>
          <p:cNvSpPr txBox="1"/>
          <p:nvPr/>
        </p:nvSpPr>
        <p:spPr>
          <a:xfrm>
            <a:off x="5894731" y="2204864"/>
            <a:ext cx="2421685" cy="584775"/>
          </a:xfrm>
          <a:prstGeom prst="rect">
            <a:avLst/>
          </a:prstGeom>
          <a:noFill/>
        </p:spPr>
        <p:txBody>
          <a:bodyPr wrap="square" rtlCol="0">
            <a:spAutoFit/>
          </a:bodyPr>
          <a:lstStyle/>
          <a:p>
            <a:pPr algn="ctr"/>
            <a:r>
              <a:rPr lang="en-GB" dirty="0" smtClean="0"/>
              <a:t>Secondary education</a:t>
            </a:r>
            <a:endParaRPr lang="en-GB" dirty="0"/>
          </a:p>
        </p:txBody>
      </p:sp>
      <p:sp>
        <p:nvSpPr>
          <p:cNvPr id="12"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10</a:t>
            </a:fld>
            <a:endParaRPr lang="en-US" sz="900" b="0" dirty="0"/>
          </a:p>
        </p:txBody>
      </p:sp>
    </p:spTree>
    <p:extLst>
      <p:ext uri="{BB962C8B-B14F-4D97-AF65-F5344CB8AC3E}">
        <p14:creationId xmlns:p14="http://schemas.microsoft.com/office/powerpoint/2010/main" val="131651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Position</a:t>
            </a:r>
            <a:br>
              <a:rPr lang="en-GB" dirty="0" smtClean="0"/>
            </a:br>
            <a:r>
              <a:rPr lang="en-GB" dirty="0" smtClean="0"/>
              <a:t>- all levels represented -</a:t>
            </a:r>
          </a:p>
        </p:txBody>
      </p:sp>
      <p:graphicFrame>
        <p:nvGraphicFramePr>
          <p:cNvPr id="10" name="Chart 9"/>
          <p:cNvGraphicFramePr/>
          <p:nvPr>
            <p:extLst>
              <p:ext uri="{D42A27DB-BD31-4B8C-83A1-F6EECF244321}">
                <p14:modId xmlns:p14="http://schemas.microsoft.com/office/powerpoint/2010/main" val="2227205336"/>
              </p:ext>
            </p:extLst>
          </p:nvPr>
        </p:nvGraphicFramePr>
        <p:xfrm>
          <a:off x="179512" y="1644148"/>
          <a:ext cx="4446286" cy="48091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Q4: Position</a:t>
            </a:r>
          </a:p>
          <a:p>
            <a:r>
              <a:rPr lang="en-GB" sz="900" b="0" dirty="0" smtClean="0"/>
              <a:t>Base: Further (n=557</a:t>
            </a:r>
            <a:r>
              <a:rPr lang="en-GB" sz="900" b="0" dirty="0"/>
              <a:t>) / </a:t>
            </a:r>
            <a:r>
              <a:rPr lang="en-GB" sz="900" b="0" dirty="0" smtClean="0"/>
              <a:t>Higher </a:t>
            </a:r>
            <a:r>
              <a:rPr lang="en-GB" sz="900" b="0" dirty="0"/>
              <a:t>(n=141</a:t>
            </a:r>
            <a:r>
              <a:rPr lang="en-GB" sz="900" b="0" dirty="0" smtClean="0"/>
              <a:t>)</a:t>
            </a:r>
            <a:endParaRPr lang="en-GB" sz="900" b="0" dirty="0"/>
          </a:p>
        </p:txBody>
      </p:sp>
      <p:graphicFrame>
        <p:nvGraphicFramePr>
          <p:cNvPr id="8" name="Chart 7"/>
          <p:cNvGraphicFramePr/>
          <p:nvPr>
            <p:extLst>
              <p:ext uri="{D42A27DB-BD31-4B8C-83A1-F6EECF244321}">
                <p14:modId xmlns:p14="http://schemas.microsoft.com/office/powerpoint/2010/main" val="2098722365"/>
              </p:ext>
            </p:extLst>
          </p:nvPr>
        </p:nvGraphicFramePr>
        <p:xfrm>
          <a:off x="4572000" y="1644148"/>
          <a:ext cx="4446194" cy="480918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633995" y="1362254"/>
            <a:ext cx="2421685" cy="338554"/>
          </a:xfrm>
          <a:prstGeom prst="rect">
            <a:avLst/>
          </a:prstGeom>
          <a:noFill/>
        </p:spPr>
        <p:txBody>
          <a:bodyPr wrap="square" rtlCol="0">
            <a:spAutoFit/>
          </a:bodyPr>
          <a:lstStyle/>
          <a:p>
            <a:pPr algn="ctr"/>
            <a:r>
              <a:rPr lang="en-GB" dirty="0" smtClean="0"/>
              <a:t>Higher education</a:t>
            </a:r>
            <a:endParaRPr lang="en-GB" dirty="0"/>
          </a:p>
        </p:txBody>
      </p:sp>
      <p:sp>
        <p:nvSpPr>
          <p:cNvPr id="12" name="TextBox 11"/>
          <p:cNvSpPr txBox="1"/>
          <p:nvPr/>
        </p:nvSpPr>
        <p:spPr>
          <a:xfrm>
            <a:off x="1101968" y="1354416"/>
            <a:ext cx="2421685" cy="338554"/>
          </a:xfrm>
          <a:prstGeom prst="rect">
            <a:avLst/>
          </a:prstGeom>
          <a:noFill/>
        </p:spPr>
        <p:txBody>
          <a:bodyPr wrap="square" rtlCol="0">
            <a:spAutoFit/>
          </a:bodyPr>
          <a:lstStyle/>
          <a:p>
            <a:pPr algn="ctr"/>
            <a:r>
              <a:rPr lang="en-GB" dirty="0" smtClean="0"/>
              <a:t>Further education</a:t>
            </a:r>
            <a:endParaRPr lang="en-GB" dirty="0"/>
          </a:p>
        </p:txBody>
      </p:sp>
      <p:sp>
        <p:nvSpPr>
          <p:cNvPr id="13"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11</a:t>
            </a:fld>
            <a:endParaRPr lang="en-US" sz="900" b="0" dirty="0"/>
          </a:p>
        </p:txBody>
      </p:sp>
    </p:spTree>
    <p:extLst>
      <p:ext uri="{BB962C8B-B14F-4D97-AF65-F5344CB8AC3E}">
        <p14:creationId xmlns:p14="http://schemas.microsoft.com/office/powerpoint/2010/main" val="212849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mix of subjects taught for </a:t>
            </a:r>
            <a:br>
              <a:rPr lang="en-GB" dirty="0" smtClean="0"/>
            </a:br>
            <a:r>
              <a:rPr lang="en-GB" dirty="0" smtClean="0"/>
              <a:t>secondary, higher and further education</a:t>
            </a:r>
            <a:endParaRPr lang="en-GB" dirty="0"/>
          </a:p>
        </p:txBody>
      </p:sp>
      <p:sp>
        <p:nvSpPr>
          <p:cNvPr id="6" name="TextBox 5"/>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Q6: Subject</a:t>
            </a:r>
          </a:p>
          <a:p>
            <a:r>
              <a:rPr lang="en-GB" sz="900" b="0" dirty="0" smtClean="0"/>
              <a:t>Base: Secondary, Higher and Further (n=3,197)</a:t>
            </a:r>
            <a:endParaRPr lang="en-GB" sz="900" b="0" dirty="0"/>
          </a:p>
        </p:txBody>
      </p:sp>
      <p:graphicFrame>
        <p:nvGraphicFramePr>
          <p:cNvPr id="4" name="Table 3"/>
          <p:cNvGraphicFramePr>
            <a:graphicFrameLocks noGrp="1"/>
          </p:cNvGraphicFramePr>
          <p:nvPr>
            <p:extLst>
              <p:ext uri="{D42A27DB-BD31-4B8C-83A1-F6EECF244321}">
                <p14:modId xmlns:p14="http://schemas.microsoft.com/office/powerpoint/2010/main" val="10037009"/>
              </p:ext>
            </p:extLst>
          </p:nvPr>
        </p:nvGraphicFramePr>
        <p:xfrm>
          <a:off x="134800" y="1556792"/>
          <a:ext cx="5877360" cy="4267200"/>
        </p:xfrm>
        <a:graphic>
          <a:graphicData uri="http://schemas.openxmlformats.org/drawingml/2006/table">
            <a:tbl>
              <a:tblPr firstRow="1" bandRow="1">
                <a:tableStyleId>{5C22544A-7EE6-4342-B048-85BDC9FD1C3A}</a:tableStyleId>
              </a:tblPr>
              <a:tblGrid>
                <a:gridCol w="2637000"/>
                <a:gridCol w="648072"/>
                <a:gridCol w="2088232"/>
                <a:gridCol w="504056"/>
              </a:tblGrid>
              <a:tr h="225880">
                <a:tc>
                  <a:txBody>
                    <a:bodyPr/>
                    <a:lstStyle/>
                    <a:p>
                      <a:endParaRPr lang="en-GB" sz="1400" dirty="0"/>
                    </a:p>
                  </a:txBody>
                  <a:tcPr/>
                </a:tc>
                <a:tc>
                  <a:txBody>
                    <a:bodyPr/>
                    <a:lstStyle/>
                    <a:p>
                      <a:pPr algn="ctr"/>
                      <a:r>
                        <a:rPr lang="en-GB" sz="1400" dirty="0" smtClean="0"/>
                        <a:t>%</a:t>
                      </a:r>
                      <a:endParaRPr lang="en-GB" sz="1400" dirty="0"/>
                    </a:p>
                  </a:txBody>
                  <a:tcPr/>
                </a:tc>
                <a:tc>
                  <a:txBody>
                    <a:bodyPr/>
                    <a:lstStyle/>
                    <a:p>
                      <a:pPr algn="ctr"/>
                      <a:endParaRPr lang="en-GB" sz="1400" dirty="0"/>
                    </a:p>
                  </a:txBody>
                  <a:tcPr/>
                </a:tc>
                <a:tc>
                  <a:txBody>
                    <a:bodyPr/>
                    <a:lstStyle/>
                    <a:p>
                      <a:pPr algn="ctr"/>
                      <a:r>
                        <a:rPr lang="en-GB" sz="1400" dirty="0" smtClean="0"/>
                        <a:t>%</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English	</a:t>
                      </a:r>
                    </a:p>
                  </a:txBody>
                  <a:tcPr/>
                </a:tc>
                <a:tc>
                  <a:txBody>
                    <a:bodyPr/>
                    <a:lstStyle/>
                    <a:p>
                      <a:pPr algn="ctr"/>
                      <a:r>
                        <a:rPr lang="en-GB" sz="1400" dirty="0" smtClean="0"/>
                        <a:t>13%</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Geography	</a:t>
                      </a:r>
                    </a:p>
                  </a:txBody>
                  <a:tcPr/>
                </a:tc>
                <a:tc>
                  <a:txBody>
                    <a:bodyPr/>
                    <a:lstStyle/>
                    <a:p>
                      <a:pPr algn="ctr"/>
                      <a:r>
                        <a:rPr lang="en-GB" sz="1400" dirty="0" smtClean="0"/>
                        <a:t>4%</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Mathematics	</a:t>
                      </a:r>
                    </a:p>
                  </a:txBody>
                  <a:tcPr/>
                </a:tc>
                <a:tc>
                  <a:txBody>
                    <a:bodyPr/>
                    <a:lstStyle/>
                    <a:p>
                      <a:pPr algn="ctr"/>
                      <a:r>
                        <a:rPr lang="en-GB" sz="1400" dirty="0" smtClean="0"/>
                        <a:t>10%</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Physics with Science</a:t>
                      </a:r>
                    </a:p>
                  </a:txBody>
                  <a:tcPr/>
                </a:tc>
                <a:tc>
                  <a:txBody>
                    <a:bodyPr/>
                    <a:lstStyle/>
                    <a:p>
                      <a:pPr algn="ctr"/>
                      <a:r>
                        <a:rPr lang="en-GB" sz="1400" dirty="0" smtClean="0"/>
                        <a:t>4%</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Technological Education</a:t>
                      </a:r>
                    </a:p>
                  </a:txBody>
                  <a:tcPr/>
                </a:tc>
                <a:tc>
                  <a:txBody>
                    <a:bodyPr/>
                    <a:lstStyle/>
                    <a:p>
                      <a:pPr algn="ctr"/>
                      <a:r>
                        <a:rPr lang="en-GB" sz="1400" dirty="0" smtClean="0"/>
                        <a:t>10%</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Music</a:t>
                      </a:r>
                    </a:p>
                  </a:txBody>
                  <a:tcPr/>
                </a:tc>
                <a:tc>
                  <a:txBody>
                    <a:bodyPr/>
                    <a:lstStyle/>
                    <a:p>
                      <a:pPr algn="ctr"/>
                      <a:r>
                        <a:rPr lang="en-GB" sz="1400" dirty="0" smtClean="0"/>
                        <a:t>4%</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Business Education	</a:t>
                      </a:r>
                    </a:p>
                  </a:txBody>
                  <a:tcPr/>
                </a:tc>
                <a:tc>
                  <a:txBody>
                    <a:bodyPr/>
                    <a:lstStyle/>
                    <a:p>
                      <a:pPr algn="ctr"/>
                      <a:r>
                        <a:rPr lang="en-GB" sz="1400" dirty="0" smtClean="0"/>
                        <a:t>8%</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Religious Education</a:t>
                      </a:r>
                    </a:p>
                  </a:txBody>
                  <a:tcPr/>
                </a:tc>
                <a:tc>
                  <a:txBody>
                    <a:bodyPr/>
                    <a:lstStyle/>
                    <a:p>
                      <a:pPr algn="ctr"/>
                      <a:r>
                        <a:rPr lang="en-GB" sz="1400" dirty="0" smtClean="0"/>
                        <a:t>4%</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Art &amp; Design	</a:t>
                      </a:r>
                    </a:p>
                  </a:txBody>
                  <a:tcPr/>
                </a:tc>
                <a:tc>
                  <a:txBody>
                    <a:bodyPr/>
                    <a:lstStyle/>
                    <a:p>
                      <a:pPr algn="ctr"/>
                      <a:r>
                        <a:rPr lang="en-GB" sz="1400" dirty="0" smtClean="0"/>
                        <a:t>7%</a:t>
                      </a:r>
                      <a:endParaRPr lang="en-GB" sz="1400" dirty="0"/>
                    </a:p>
                  </a:txBody>
                  <a:tcPr/>
                </a:tc>
                <a:tc>
                  <a:txBody>
                    <a:bodyPr/>
                    <a:lstStyle/>
                    <a:p>
                      <a:pPr algn="l"/>
                      <a:r>
                        <a:rPr lang="en-GB" sz="1400" dirty="0" smtClean="0"/>
                        <a:t>ASN / Support</a:t>
                      </a:r>
                      <a:endParaRPr lang="en-GB" sz="1400" dirty="0"/>
                    </a:p>
                  </a:txBody>
                  <a:tcPr/>
                </a:tc>
                <a:tc>
                  <a:txBody>
                    <a:bodyPr/>
                    <a:lstStyle/>
                    <a:p>
                      <a:pPr algn="ctr"/>
                      <a:r>
                        <a:rPr lang="en-GB" sz="1400" dirty="0" smtClean="0"/>
                        <a:t>4%</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Computing / ICT	</a:t>
                      </a:r>
                    </a:p>
                  </a:txBody>
                  <a:tcPr/>
                </a:tc>
                <a:tc>
                  <a:txBody>
                    <a:bodyPr/>
                    <a:lstStyle/>
                    <a:p>
                      <a:pPr algn="ctr"/>
                      <a:r>
                        <a:rPr lang="en-GB" sz="1400" dirty="0" smtClean="0"/>
                        <a:t>7%</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Home Economics	</a:t>
                      </a:r>
                    </a:p>
                  </a:txBody>
                  <a:tcPr/>
                </a:tc>
                <a:tc>
                  <a:txBody>
                    <a:bodyPr/>
                    <a:lstStyle/>
                    <a:p>
                      <a:pPr algn="ctr"/>
                      <a:r>
                        <a:rPr lang="en-GB" sz="1400" dirty="0" smtClean="0"/>
                        <a:t>4%</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Modern Foreign Languages</a:t>
                      </a:r>
                    </a:p>
                  </a:txBody>
                  <a:tcPr/>
                </a:tc>
                <a:tc>
                  <a:txBody>
                    <a:bodyPr/>
                    <a:lstStyle/>
                    <a:p>
                      <a:pPr algn="ctr"/>
                      <a:r>
                        <a:rPr lang="en-GB" sz="1400" dirty="0" smtClean="0"/>
                        <a:t>6%</a:t>
                      </a:r>
                      <a:endParaRPr lang="en-GB" sz="1400" dirty="0"/>
                    </a:p>
                  </a:txBody>
                  <a:tcPr/>
                </a:tc>
                <a:tc>
                  <a:txBody>
                    <a:bodyPr/>
                    <a:lstStyle/>
                    <a:p>
                      <a:pPr algn="l"/>
                      <a:r>
                        <a:rPr lang="en-GB" sz="1400" dirty="0" smtClean="0"/>
                        <a:t>PSE / Guidance</a:t>
                      </a:r>
                      <a:endParaRPr lang="en-GB" sz="1400" dirty="0"/>
                    </a:p>
                  </a:txBody>
                  <a:tcPr/>
                </a:tc>
                <a:tc>
                  <a:txBody>
                    <a:bodyPr/>
                    <a:lstStyle/>
                    <a:p>
                      <a:pPr algn="ctr"/>
                      <a:r>
                        <a:rPr lang="en-GB" sz="1400" dirty="0" smtClean="0"/>
                        <a:t>3%</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Physical Education</a:t>
                      </a:r>
                    </a:p>
                  </a:txBody>
                  <a:tcPr/>
                </a:tc>
                <a:tc>
                  <a:txBody>
                    <a:bodyPr/>
                    <a:lstStyle/>
                    <a:p>
                      <a:pPr algn="ctr"/>
                      <a:r>
                        <a:rPr lang="en-GB" sz="1400" dirty="0" smtClean="0"/>
                        <a:t>6%</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Media Studies	</a:t>
                      </a:r>
                    </a:p>
                  </a:txBody>
                  <a:tcPr/>
                </a:tc>
                <a:tc>
                  <a:txBody>
                    <a:bodyPr/>
                    <a:lstStyle/>
                    <a:p>
                      <a:pPr algn="ctr"/>
                      <a:r>
                        <a:rPr lang="en-GB" sz="1400" dirty="0" smtClean="0"/>
                        <a:t>2%</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Biology with Science</a:t>
                      </a:r>
                    </a:p>
                  </a:txBody>
                  <a:tcPr/>
                </a:tc>
                <a:tc>
                  <a:txBody>
                    <a:bodyPr/>
                    <a:lstStyle/>
                    <a:p>
                      <a:pPr algn="ctr"/>
                      <a:r>
                        <a:rPr lang="en-GB" sz="1400" dirty="0" smtClean="0"/>
                        <a:t>5%</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Drama	</a:t>
                      </a:r>
                    </a:p>
                  </a:txBody>
                  <a:tcPr/>
                </a:tc>
                <a:tc>
                  <a:txBody>
                    <a:bodyPr/>
                    <a:lstStyle/>
                    <a:p>
                      <a:pPr algn="ctr"/>
                      <a:r>
                        <a:rPr lang="en-GB" sz="1400" dirty="0" smtClean="0"/>
                        <a:t>2%</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Chemistry with Science</a:t>
                      </a:r>
                    </a:p>
                  </a:txBody>
                  <a:tcPr/>
                </a:tc>
                <a:tc>
                  <a:txBody>
                    <a:bodyPr/>
                    <a:lstStyle/>
                    <a:p>
                      <a:pPr algn="ctr"/>
                      <a:r>
                        <a:rPr lang="en-GB" sz="1400" dirty="0" smtClean="0"/>
                        <a:t>5%</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Psychology	</a:t>
                      </a:r>
                    </a:p>
                  </a:txBody>
                  <a:tcPr/>
                </a:tc>
                <a:tc>
                  <a:txBody>
                    <a:bodyPr/>
                    <a:lstStyle/>
                    <a:p>
                      <a:pPr algn="ctr"/>
                      <a:r>
                        <a:rPr lang="en-GB" sz="1400" dirty="0" smtClean="0"/>
                        <a:t>2%</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Modern Studies</a:t>
                      </a:r>
                    </a:p>
                  </a:txBody>
                  <a:tcPr/>
                </a:tc>
                <a:tc>
                  <a:txBody>
                    <a:bodyPr/>
                    <a:lstStyle/>
                    <a:p>
                      <a:pPr algn="ctr"/>
                      <a:r>
                        <a:rPr lang="en-GB" sz="1400" dirty="0" smtClean="0"/>
                        <a:t>5%</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TESOL / ESOL / EAL</a:t>
                      </a:r>
                    </a:p>
                  </a:txBody>
                  <a:tcPr/>
                </a:tc>
                <a:tc>
                  <a:txBody>
                    <a:bodyPr/>
                    <a:lstStyle/>
                    <a:p>
                      <a:pPr algn="ctr"/>
                      <a:r>
                        <a:rPr lang="en-GB" sz="1400" dirty="0" smtClean="0"/>
                        <a:t>2%</a:t>
                      </a:r>
                      <a:endParaRPr lang="en-GB" sz="1400" dirty="0"/>
                    </a:p>
                  </a:txBody>
                  <a:tcPr/>
                </a:tc>
              </a:tr>
              <a:tr h="225880">
                <a:tc>
                  <a:txBody>
                    <a:bodyPr/>
                    <a:lstStyle/>
                    <a:p>
                      <a:r>
                        <a:rPr lang="en-GB" sz="1400" b="0" i="0" u="none" strike="noStrike" kern="1200" baseline="0" dirty="0" smtClean="0">
                          <a:solidFill>
                            <a:schemeClr val="dk1"/>
                          </a:solidFill>
                          <a:latin typeface="+mn-lt"/>
                          <a:ea typeface="+mn-ea"/>
                          <a:cs typeface="+mn-cs"/>
                        </a:rPr>
                        <a:t>History	</a:t>
                      </a:r>
                    </a:p>
                  </a:txBody>
                  <a:tcPr/>
                </a:tc>
                <a:tc>
                  <a:txBody>
                    <a:bodyPr/>
                    <a:lstStyle/>
                    <a:p>
                      <a:pPr algn="ctr"/>
                      <a:r>
                        <a:rPr lang="en-GB" sz="1400" dirty="0" smtClean="0"/>
                        <a:t>5%</a:t>
                      </a:r>
                      <a:endParaRPr lang="en-GB" sz="1400" dirty="0"/>
                    </a:p>
                  </a:txBody>
                  <a:tcPr>
                    <a:lnB w="12700" cap="flat" cmpd="sng" algn="ctr">
                      <a:solidFill>
                        <a:schemeClr val="bg1"/>
                      </a:solidFill>
                      <a:prstDash val="solid"/>
                      <a:round/>
                      <a:headEnd type="none" w="med" len="med"/>
                      <a:tailEnd type="none" w="med" len="med"/>
                    </a:lnB>
                  </a:tcPr>
                </a:tc>
                <a:tc>
                  <a:txBody>
                    <a:bodyPr/>
                    <a:lstStyle/>
                    <a:p>
                      <a:r>
                        <a:rPr lang="en-GB" sz="1400" b="0" i="0" u="none" strike="noStrike" kern="1200" baseline="0" dirty="0" smtClean="0">
                          <a:solidFill>
                            <a:schemeClr val="dk1"/>
                          </a:solidFill>
                          <a:latin typeface="+mn-lt"/>
                          <a:ea typeface="+mn-ea"/>
                          <a:cs typeface="+mn-cs"/>
                        </a:rPr>
                        <a:t>Sociology	</a:t>
                      </a:r>
                    </a:p>
                  </a:txBody>
                  <a:tcPr/>
                </a:tc>
                <a:tc>
                  <a:txBody>
                    <a:bodyPr/>
                    <a:lstStyle/>
                    <a:p>
                      <a:pPr algn="ctr"/>
                      <a:r>
                        <a:rPr lang="en-GB" sz="1400" dirty="0" smtClean="0"/>
                        <a:t>2%</a:t>
                      </a:r>
                      <a:endParaRPr lang="en-GB" sz="1400" dirty="0"/>
                    </a:p>
                  </a:txBody>
                  <a:tcPr/>
                </a:tc>
              </a:tr>
              <a:tr h="225880">
                <a:tc>
                  <a:txBody>
                    <a:bodyPr/>
                    <a:lstStyle/>
                    <a:p>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sz="1400" dirty="0"/>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smtClean="0"/>
                        <a:t>Engineering (etc.)</a:t>
                      </a:r>
                      <a:endParaRPr lang="en-GB" sz="1400" dirty="0"/>
                    </a:p>
                  </a:txBody>
                  <a:tcPr>
                    <a:lnL w="12700" cmpd="sng">
                      <a:noFill/>
                    </a:lnL>
                  </a:tcPr>
                </a:tc>
                <a:tc>
                  <a:txBody>
                    <a:bodyPr/>
                    <a:lstStyle/>
                    <a:p>
                      <a:pPr algn="ctr"/>
                      <a:r>
                        <a:rPr lang="en-GB" sz="1400" dirty="0" smtClean="0"/>
                        <a:t>2%</a:t>
                      </a:r>
                      <a:endParaRPr lang="en-GB"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6338150"/>
              </p:ext>
            </p:extLst>
          </p:nvPr>
        </p:nvGraphicFramePr>
        <p:xfrm>
          <a:off x="6080536" y="1562824"/>
          <a:ext cx="3000672" cy="4480560"/>
        </p:xfrm>
        <a:graphic>
          <a:graphicData uri="http://schemas.openxmlformats.org/drawingml/2006/table">
            <a:tbl>
              <a:tblPr firstRow="1" bandRow="1">
                <a:tableStyleId>{5C22544A-7EE6-4342-B048-85BDC9FD1C3A}</a:tableStyleId>
              </a:tblPr>
              <a:tblGrid>
                <a:gridCol w="3000672"/>
              </a:tblGrid>
              <a:tr h="2228204">
                <a:tc>
                  <a:txBody>
                    <a:bodyPr/>
                    <a:lstStyle/>
                    <a:p>
                      <a:pPr algn="l"/>
                      <a:r>
                        <a:rPr lang="en-GB" sz="1200" b="1" dirty="0" smtClean="0">
                          <a:solidFill>
                            <a:schemeClr val="tx1"/>
                          </a:solidFill>
                        </a:rPr>
                        <a:t>1%:</a:t>
                      </a:r>
                    </a:p>
                    <a:p>
                      <a:pPr algn="l"/>
                      <a:r>
                        <a:rPr lang="en-GB" sz="1200" b="0" i="0" u="none" strike="noStrike" kern="1200" baseline="0" dirty="0" smtClean="0">
                          <a:solidFill>
                            <a:schemeClr val="tx1"/>
                          </a:solidFill>
                          <a:latin typeface="+mn-lt"/>
                          <a:ea typeface="+mn-ea"/>
                          <a:cs typeface="+mn-cs"/>
                        </a:rPr>
                        <a:t>Economics</a:t>
                      </a:r>
                      <a:endParaRPr lang="en-GB" sz="1200" dirty="0" smtClean="0">
                        <a:solidFill>
                          <a:schemeClr val="tx1"/>
                        </a:solidFill>
                      </a:endParaRPr>
                    </a:p>
                    <a:p>
                      <a:r>
                        <a:rPr lang="en-GB" sz="1200" b="0" dirty="0" smtClean="0">
                          <a:solidFill>
                            <a:schemeClr val="tx1"/>
                          </a:solidFill>
                        </a:rPr>
                        <a:t>Philosophy</a:t>
                      </a:r>
                    </a:p>
                    <a:p>
                      <a:r>
                        <a:rPr lang="en-GB" sz="1200" b="0" dirty="0" smtClean="0">
                          <a:solidFill>
                            <a:schemeClr val="tx1"/>
                          </a:solidFill>
                        </a:rPr>
                        <a:t>Health/nursing</a:t>
                      </a:r>
                    </a:p>
                    <a:p>
                      <a:r>
                        <a:rPr lang="en-GB" sz="1200" b="0" dirty="0" smtClean="0">
                          <a:solidFill>
                            <a:schemeClr val="tx1"/>
                          </a:solidFill>
                        </a:rPr>
                        <a:t>Hospitality/travel &amp; tourism</a:t>
                      </a:r>
                    </a:p>
                    <a:p>
                      <a:r>
                        <a:rPr lang="en-GB" sz="1200" b="0" dirty="0" smtClean="0">
                          <a:solidFill>
                            <a:schemeClr val="tx1"/>
                          </a:solidFill>
                        </a:rPr>
                        <a:t>Construction/building trades</a:t>
                      </a:r>
                    </a:p>
                    <a:p>
                      <a:r>
                        <a:rPr lang="en-GB" sz="1200" b="0" dirty="0" smtClean="0">
                          <a:solidFill>
                            <a:schemeClr val="tx1"/>
                          </a:solidFill>
                        </a:rPr>
                        <a:t>Social work/care</a:t>
                      </a:r>
                    </a:p>
                    <a:p>
                      <a:r>
                        <a:rPr lang="en-GB" sz="1200" b="0" dirty="0" smtClean="0">
                          <a:solidFill>
                            <a:schemeClr val="tx1"/>
                          </a:solidFill>
                        </a:rPr>
                        <a:t>Hairdressing/beauty therapy</a:t>
                      </a:r>
                    </a:p>
                    <a:p>
                      <a:r>
                        <a:rPr lang="en-GB" sz="1200" b="0" dirty="0" smtClean="0">
                          <a:solidFill>
                            <a:schemeClr val="tx1"/>
                          </a:solidFill>
                        </a:rPr>
                        <a:t>Early years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Classics / Latin / Greek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Community Languages / Gaelic</a:t>
                      </a:r>
                    </a:p>
                    <a:p>
                      <a:pPr algn="l"/>
                      <a:r>
                        <a:rPr lang="en-GB" sz="1200" b="0" i="0" u="none" strike="noStrike" kern="1200" baseline="0" dirty="0" smtClean="0">
                          <a:solidFill>
                            <a:schemeClr val="tx1"/>
                          </a:solidFill>
                          <a:latin typeface="+mn-lt"/>
                          <a:ea typeface="+mn-ea"/>
                          <a:cs typeface="+mn-cs"/>
                        </a:rPr>
                        <a:t>Geology</a:t>
                      </a:r>
                    </a:p>
                    <a:p>
                      <a:r>
                        <a:rPr lang="en-GB" sz="1200" b="0" dirty="0" smtClean="0">
                          <a:solidFill>
                            <a:schemeClr val="tx1"/>
                          </a:solidFill>
                        </a:rPr>
                        <a:t>Photography</a:t>
                      </a:r>
                    </a:p>
                    <a:p>
                      <a:r>
                        <a:rPr lang="en-GB" sz="1200" b="0" dirty="0" smtClean="0">
                          <a:solidFill>
                            <a:schemeClr val="tx1"/>
                          </a:solidFill>
                        </a:rPr>
                        <a:t>Sport/fitness</a:t>
                      </a:r>
                    </a:p>
                    <a:p>
                      <a:r>
                        <a:rPr lang="en-GB" sz="1200" b="0" dirty="0" smtClean="0">
                          <a:solidFill>
                            <a:schemeClr val="tx1"/>
                          </a:solidFill>
                        </a:rPr>
                        <a:t>Agriculture/horticulture/animal</a:t>
                      </a:r>
                      <a:r>
                        <a:rPr lang="en-GB" sz="1200" b="0" baseline="0" dirty="0" smtClean="0">
                          <a:solidFill>
                            <a:schemeClr val="tx1"/>
                          </a:solidFill>
                        </a:rPr>
                        <a:t> care</a:t>
                      </a:r>
                      <a:endParaRPr lang="en-GB" sz="1200" b="0" dirty="0" smtClean="0">
                        <a:solidFill>
                          <a:schemeClr val="tx1"/>
                        </a:solidFill>
                      </a:endParaRPr>
                    </a:p>
                    <a:p>
                      <a:r>
                        <a:rPr lang="en-GB" sz="1200" b="0" dirty="0" smtClean="0">
                          <a:solidFill>
                            <a:schemeClr val="tx1"/>
                          </a:solidFill>
                        </a:rPr>
                        <a:t>Communication</a:t>
                      </a:r>
                    </a:p>
                    <a:p>
                      <a:r>
                        <a:rPr lang="en-GB" sz="1200" b="0" dirty="0" smtClean="0">
                          <a:solidFill>
                            <a:schemeClr val="tx1"/>
                          </a:solidFill>
                        </a:rPr>
                        <a:t>Environmental science/ecology</a:t>
                      </a:r>
                    </a:p>
                    <a:p>
                      <a:r>
                        <a:rPr lang="en-GB" sz="1200" b="0" dirty="0" smtClean="0">
                          <a:solidFill>
                            <a:schemeClr val="tx1"/>
                          </a:solidFill>
                        </a:rPr>
                        <a:t>Employability/work preparation</a:t>
                      </a:r>
                    </a:p>
                    <a:p>
                      <a:r>
                        <a:rPr lang="en-GB" sz="1200" b="0" dirty="0" smtClean="0">
                          <a:solidFill>
                            <a:schemeClr val="tx1"/>
                          </a:solidFill>
                        </a:rPr>
                        <a:t>Media production</a:t>
                      </a:r>
                    </a:p>
                    <a:p>
                      <a:r>
                        <a:rPr lang="en-GB" sz="1200" b="0" dirty="0" smtClean="0">
                          <a:solidFill>
                            <a:schemeClr val="tx1"/>
                          </a:solidFill>
                        </a:rPr>
                        <a:t>Politics</a:t>
                      </a:r>
                    </a:p>
                    <a:p>
                      <a:r>
                        <a:rPr lang="en-GB" sz="1200" b="0" dirty="0" smtClean="0">
                          <a:solidFill>
                            <a:schemeClr val="tx1"/>
                          </a:solidFill>
                        </a:rPr>
                        <a:t>Law</a:t>
                      </a:r>
                    </a:p>
                    <a:p>
                      <a:r>
                        <a:rPr lang="en-GB" sz="1200" b="0" dirty="0" smtClean="0">
                          <a:solidFill>
                            <a:schemeClr val="tx1"/>
                          </a:solidFill>
                        </a:rPr>
                        <a:t>Non-teaching role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3%: </a:t>
                      </a:r>
                      <a:r>
                        <a:rPr lang="en-GB" sz="1200" b="0" dirty="0" smtClean="0">
                          <a:solidFill>
                            <a:schemeClr val="tx1"/>
                          </a:solidFill>
                        </a:rPr>
                        <a:t>‘other’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12</a:t>
            </a:fld>
            <a:endParaRPr lang="en-US" sz="900" b="0" dirty="0"/>
          </a:p>
        </p:txBody>
      </p:sp>
    </p:spTree>
    <p:extLst>
      <p:ext uri="{BB962C8B-B14F-4D97-AF65-F5344CB8AC3E}">
        <p14:creationId xmlns:p14="http://schemas.microsoft.com/office/powerpoint/2010/main" val="139838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Workload, stress, wellbeing</a:t>
            </a:r>
            <a:endParaRPr lang="en-US" sz="2800" dirty="0" smtClean="0"/>
          </a:p>
        </p:txBody>
      </p:sp>
    </p:spTree>
    <p:extLst>
      <p:ext uri="{BB962C8B-B14F-4D97-AF65-F5344CB8AC3E}">
        <p14:creationId xmlns:p14="http://schemas.microsoft.com/office/powerpoint/2010/main" val="1865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521558385"/>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Mixed views on work life balance at </a:t>
            </a:r>
            <a:r>
              <a:rPr lang="en-GB" dirty="0" smtClean="0"/>
              <a:t>the present time</a:t>
            </a:r>
            <a:r>
              <a:rPr lang="en-GB" dirty="0" smtClean="0"/>
              <a:t>, with </a:t>
            </a:r>
            <a:r>
              <a:rPr lang="en-GB" dirty="0" smtClean="0"/>
              <a:t>a range </a:t>
            </a:r>
            <a:r>
              <a:rPr lang="en-GB" dirty="0" smtClean="0"/>
              <a:t>of </a:t>
            </a:r>
            <a:r>
              <a:rPr lang="en-GB" dirty="0" smtClean="0"/>
              <a:t>4.0</a:t>
            </a:r>
            <a:r>
              <a:rPr lang="en-GB" dirty="0"/>
              <a:t> </a:t>
            </a:r>
            <a:r>
              <a:rPr lang="en-GB" dirty="0" smtClean="0"/>
              <a:t>to 5.4 </a:t>
            </a:r>
            <a:r>
              <a:rPr lang="en-GB" dirty="0" smtClean="0"/>
              <a:t>for average scores</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5.4</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Oval 8"/>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0" name="TextBox 9"/>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Q8: How would you rate your work life balance at the present time?</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187624" y="1410083"/>
            <a:ext cx="2664296"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Very bad work life balance</a:t>
            </a:r>
          </a:p>
        </p:txBody>
      </p:sp>
      <p:sp>
        <p:nvSpPr>
          <p:cNvPr id="14" name="Rounded Rectangle 13"/>
          <p:cNvSpPr/>
          <p:nvPr/>
        </p:nvSpPr>
        <p:spPr bwMode="auto">
          <a:xfrm>
            <a:off x="5508104" y="1412777"/>
            <a:ext cx="2664296"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Very good work life balance</a:t>
            </a:r>
          </a:p>
        </p:txBody>
      </p:sp>
      <p:sp>
        <p:nvSpPr>
          <p:cNvPr id="12"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14</a:t>
            </a:fld>
            <a:endParaRPr lang="en-US" sz="900" b="0" dirty="0"/>
          </a:p>
        </p:txBody>
      </p:sp>
    </p:spTree>
    <p:extLst>
      <p:ext uri="{BB962C8B-B14F-4D97-AF65-F5344CB8AC3E}">
        <p14:creationId xmlns:p14="http://schemas.microsoft.com/office/powerpoint/2010/main" val="191529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64412781"/>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More worrying – Secondary, Higher and Primary </a:t>
            </a:r>
            <a:r>
              <a:rPr lang="en-GB" sz="2200" dirty="0" smtClean="0"/>
              <a:t>all have 60</a:t>
            </a:r>
            <a:r>
              <a:rPr lang="en-GB" sz="2200" dirty="0" smtClean="0"/>
              <a:t>% or more giving ‘bad’ work life balance </a:t>
            </a:r>
            <a:r>
              <a:rPr lang="en-GB" sz="2200" dirty="0" smtClean="0"/>
              <a:t>scores (1-4)</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4.8</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5.4</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Oval 8"/>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0" name="TextBox 9"/>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Q8: How would you rate your work life balance at the present time?</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187624" y="1410083"/>
            <a:ext cx="2664296"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Very bad work life balance</a:t>
            </a:r>
          </a:p>
        </p:txBody>
      </p:sp>
      <p:sp>
        <p:nvSpPr>
          <p:cNvPr id="14" name="Rounded Rectangle 13"/>
          <p:cNvSpPr/>
          <p:nvPr/>
        </p:nvSpPr>
        <p:spPr bwMode="auto">
          <a:xfrm>
            <a:off x="5508104" y="1412777"/>
            <a:ext cx="2664296"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Very good work life balance</a:t>
            </a:r>
          </a:p>
        </p:txBody>
      </p:sp>
      <p:sp>
        <p:nvSpPr>
          <p:cNvPr id="3" name="Rounded Rectangle 2"/>
          <p:cNvSpPr/>
          <p:nvPr/>
        </p:nvSpPr>
        <p:spPr bwMode="auto">
          <a:xfrm>
            <a:off x="81888" y="2593353"/>
            <a:ext cx="5426216" cy="162773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7033920"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15</a:t>
            </a:fld>
            <a:endParaRPr lang="en-US" sz="900" b="0" dirty="0"/>
          </a:p>
        </p:txBody>
      </p:sp>
    </p:spTree>
    <p:extLst>
      <p:ext uri="{BB962C8B-B14F-4D97-AF65-F5344CB8AC3E}">
        <p14:creationId xmlns:p14="http://schemas.microsoft.com/office/powerpoint/2010/main" val="129414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2355177"/>
              </p:ext>
            </p:extLst>
          </p:nvPr>
        </p:nvGraphicFramePr>
        <p:xfrm>
          <a:off x="179512" y="1844824"/>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Satisfaction with workload levels at </a:t>
            </a:r>
            <a:r>
              <a:rPr lang="en-GB" dirty="0" smtClean="0"/>
              <a:t>the present time </a:t>
            </a:r>
            <a:r>
              <a:rPr lang="en-GB" dirty="0" smtClean="0"/>
              <a:t>(i.e. this week) not high – </a:t>
            </a:r>
            <a:r>
              <a:rPr lang="en-GB" dirty="0" smtClean="0"/>
              <a:t>a mere </a:t>
            </a:r>
            <a:r>
              <a:rPr lang="en-GB" dirty="0" smtClean="0"/>
              <a:t>3 out of 10</a:t>
            </a:r>
            <a:endParaRPr lang="en-GB" dirty="0"/>
          </a:p>
        </p:txBody>
      </p:sp>
      <p:sp>
        <p:nvSpPr>
          <p:cNvPr id="7" name="Rounded Rectangle 6"/>
          <p:cNvSpPr/>
          <p:nvPr/>
        </p:nvSpPr>
        <p:spPr bwMode="auto">
          <a:xfrm>
            <a:off x="8064896" y="1988839"/>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2.7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3.5</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4.1</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911295"/>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Q10: How satisfied are you with your workload levels at the present time – i.e. this week?</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331640" y="1770122"/>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Not at all satisfied</a:t>
            </a:r>
          </a:p>
        </p:txBody>
      </p:sp>
      <p:sp>
        <p:nvSpPr>
          <p:cNvPr id="14" name="Rounded Rectangle 13"/>
          <p:cNvSpPr/>
          <p:nvPr/>
        </p:nvSpPr>
        <p:spPr bwMode="auto">
          <a:xfrm>
            <a:off x="6084168" y="1772816"/>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Completely satisfied</a:t>
            </a:r>
          </a:p>
        </p:txBody>
      </p:sp>
      <p:sp>
        <p:nvSpPr>
          <p:cNvPr id="12" name="Oval 11"/>
          <p:cNvSpPr/>
          <p:nvPr/>
        </p:nvSpPr>
        <p:spPr bwMode="auto">
          <a:xfrm>
            <a:off x="8186048" y="2465599"/>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Freeform 14"/>
          <p:cNvSpPr/>
          <p:nvPr/>
        </p:nvSpPr>
        <p:spPr>
          <a:xfrm>
            <a:off x="755577" y="1268760"/>
            <a:ext cx="7723111" cy="484221"/>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sz="1800" b="0" dirty="0" smtClean="0">
                <a:solidFill>
                  <a:schemeClr val="tx1"/>
                </a:solidFill>
              </a:rPr>
              <a:t>A third+ of Secondary score just 1 out of 10 = very dissatisfied</a:t>
            </a:r>
          </a:p>
        </p:txBody>
      </p:sp>
      <p:sp>
        <p:nvSpPr>
          <p:cNvPr id="16" name="Rounded Rectangle 15"/>
          <p:cNvSpPr/>
          <p:nvPr/>
        </p:nvSpPr>
        <p:spPr bwMode="auto">
          <a:xfrm>
            <a:off x="81888" y="4077072"/>
            <a:ext cx="3770032" cy="5040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16</a:t>
            </a:fld>
            <a:endParaRPr lang="en-US" sz="900" b="0" dirty="0"/>
          </a:p>
        </p:txBody>
      </p:sp>
    </p:spTree>
    <p:extLst>
      <p:ext uri="{BB962C8B-B14F-4D97-AF65-F5344CB8AC3E}">
        <p14:creationId xmlns:p14="http://schemas.microsoft.com/office/powerpoint/2010/main" val="3725674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869611087"/>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Indeed 3 in 4 or more Secondary and also </a:t>
            </a:r>
            <a:r>
              <a:rPr lang="en-GB" sz="2200" dirty="0" smtClean="0"/>
              <a:t>Primary give </a:t>
            </a:r>
            <a:r>
              <a:rPr lang="en-GB" sz="2200" dirty="0" smtClean="0"/>
              <a:t>dissatisfaction scores of </a:t>
            </a:r>
            <a:r>
              <a:rPr lang="en-GB" sz="2200" dirty="0" smtClean="0"/>
              <a:t>1 to 4 </a:t>
            </a:r>
            <a:r>
              <a:rPr lang="en-GB" sz="2200" dirty="0" smtClean="0"/>
              <a:t>for current workload</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a:t>2</a:t>
            </a:r>
            <a:r>
              <a:rPr lang="en-GB" sz="1200" dirty="0" smtClean="0"/>
              <a:t>.7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3.5</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a:t>3</a:t>
            </a:r>
            <a:r>
              <a:rPr lang="en-GB" sz="1200" dirty="0" smtClean="0"/>
              <a:t>.7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3.8</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4.1</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Q10: How satisfied are you with your workload levels at the present time – i.e. this week?</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547664" y="1410083"/>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Not at all satisfied</a:t>
            </a:r>
          </a:p>
        </p:txBody>
      </p:sp>
      <p:sp>
        <p:nvSpPr>
          <p:cNvPr id="14" name="Rounded Rectangle 13"/>
          <p:cNvSpPr/>
          <p:nvPr/>
        </p:nvSpPr>
        <p:spPr bwMode="auto">
          <a:xfrm>
            <a:off x="6084168" y="1412777"/>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Completely satisfied</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Rounded Rectangle 14"/>
          <p:cNvSpPr/>
          <p:nvPr/>
        </p:nvSpPr>
        <p:spPr bwMode="auto">
          <a:xfrm>
            <a:off x="81888" y="2623818"/>
            <a:ext cx="6218304" cy="106274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Oval 15"/>
          <p:cNvSpPr/>
          <p:nvPr/>
        </p:nvSpPr>
        <p:spPr bwMode="auto">
          <a:xfrm>
            <a:off x="740760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17</a:t>
            </a:fld>
            <a:endParaRPr lang="en-US" sz="900" b="0" dirty="0"/>
          </a:p>
        </p:txBody>
      </p:sp>
    </p:spTree>
    <p:extLst>
      <p:ext uri="{BB962C8B-B14F-4D97-AF65-F5344CB8AC3E}">
        <p14:creationId xmlns:p14="http://schemas.microsoft.com/office/powerpoint/2010/main" val="60094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266214009"/>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Scores for satisfaction with workload levels generally reflect those for this week – a dissatisfied 3 out of 10</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2.8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3.4</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3.9</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4.1</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Q11: And how satisfied are you with your workload levels generally – say over the last 6 months or so?</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547664" y="1410083"/>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Not at all satisfied</a:t>
            </a:r>
          </a:p>
        </p:txBody>
      </p:sp>
      <p:sp>
        <p:nvSpPr>
          <p:cNvPr id="14" name="Rounded Rectangle 13"/>
          <p:cNvSpPr/>
          <p:nvPr/>
        </p:nvSpPr>
        <p:spPr bwMode="auto">
          <a:xfrm>
            <a:off x="6084168" y="1412777"/>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Completely satisfied</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Rounded Rectangle 14"/>
          <p:cNvSpPr/>
          <p:nvPr/>
        </p:nvSpPr>
        <p:spPr bwMode="auto">
          <a:xfrm>
            <a:off x="81888" y="3717032"/>
            <a:ext cx="3482000" cy="5040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18</a:t>
            </a:fld>
            <a:endParaRPr lang="en-US" sz="900" b="0" dirty="0"/>
          </a:p>
        </p:txBody>
      </p:sp>
    </p:spTree>
    <p:extLst>
      <p:ext uri="{BB962C8B-B14F-4D97-AF65-F5344CB8AC3E}">
        <p14:creationId xmlns:p14="http://schemas.microsoft.com/office/powerpoint/2010/main" val="66466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07888220"/>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Joining Secondary, again Primary and Higher also give low scores for satisfaction with workload levels generally</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2.8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3.7</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3.9</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4.1</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Q11: And how satisfied are you with your workload levels generally – say over the last 6 months or so?</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547664" y="1410083"/>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Not at all satisfied</a:t>
            </a:r>
          </a:p>
        </p:txBody>
      </p:sp>
      <p:sp>
        <p:nvSpPr>
          <p:cNvPr id="14" name="Rounded Rectangle 13"/>
          <p:cNvSpPr/>
          <p:nvPr/>
        </p:nvSpPr>
        <p:spPr bwMode="auto">
          <a:xfrm>
            <a:off x="6084168" y="1412777"/>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Completely satisfied</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Rounded Rectangle 14"/>
          <p:cNvSpPr/>
          <p:nvPr/>
        </p:nvSpPr>
        <p:spPr bwMode="auto">
          <a:xfrm>
            <a:off x="81888" y="2623818"/>
            <a:ext cx="6218304" cy="159727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Oval 15"/>
          <p:cNvSpPr/>
          <p:nvPr/>
        </p:nvSpPr>
        <p:spPr bwMode="auto">
          <a:xfrm>
            <a:off x="752432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19</a:t>
            </a:fld>
            <a:endParaRPr lang="en-US" sz="900" b="0" dirty="0"/>
          </a:p>
        </p:txBody>
      </p:sp>
    </p:spTree>
    <p:extLst>
      <p:ext uri="{BB962C8B-B14F-4D97-AF65-F5344CB8AC3E}">
        <p14:creationId xmlns:p14="http://schemas.microsoft.com/office/powerpoint/2010/main" val="412018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p:txBody>
          <a:bodyPr/>
          <a:lstStyle/>
          <a:p>
            <a:r>
              <a:rPr lang="en-GB" dirty="0" smtClean="0"/>
              <a:t>Content</a:t>
            </a:r>
          </a:p>
        </p:txBody>
      </p:sp>
      <p:sp>
        <p:nvSpPr>
          <p:cNvPr id="4" name="Content Placeholder 2"/>
          <p:cNvSpPr>
            <a:spLocks noGrp="1"/>
          </p:cNvSpPr>
          <p:nvPr>
            <p:ph idx="1"/>
          </p:nvPr>
        </p:nvSpPr>
        <p:spPr>
          <a:xfrm>
            <a:off x="457200" y="1412876"/>
            <a:ext cx="8229600" cy="2899255"/>
          </a:xfrm>
        </p:spPr>
        <p:txBody>
          <a:bodyPr/>
          <a:lstStyle/>
          <a:p>
            <a:r>
              <a:rPr lang="en-GB" dirty="0" smtClean="0"/>
              <a:t>Background &amp; Objectives, Method</a:t>
            </a:r>
          </a:p>
          <a:p>
            <a:r>
              <a:rPr lang="en-GB" dirty="0" smtClean="0"/>
              <a:t>Sample background</a:t>
            </a:r>
          </a:p>
          <a:p>
            <a:r>
              <a:rPr lang="en-GB" dirty="0" smtClean="0"/>
              <a:t>Workload, stress, wellbeing</a:t>
            </a:r>
          </a:p>
          <a:p>
            <a:r>
              <a:rPr lang="en-GB" dirty="0" smtClean="0"/>
              <a:t>Management and relationships</a:t>
            </a:r>
          </a:p>
          <a:p>
            <a:r>
              <a:rPr lang="en-GB" dirty="0" smtClean="0"/>
              <a:t>Professional development and learning</a:t>
            </a:r>
          </a:p>
          <a:p>
            <a:r>
              <a:rPr lang="en-GB" dirty="0" smtClean="0"/>
              <a:t>Job satisfaction</a:t>
            </a:r>
          </a:p>
          <a:p>
            <a:r>
              <a:rPr lang="en-GB" dirty="0" smtClean="0"/>
              <a:t>Final thoughts</a:t>
            </a:r>
          </a:p>
        </p:txBody>
      </p:sp>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a:t>
            </a:fld>
            <a:endParaRPr lang="en-US" sz="900"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42515197"/>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High rates of feeling stressed across the board,   not only ‘occasionally’, but also ‘all the time’</a:t>
            </a:r>
            <a:endParaRPr lang="en-GB" dirty="0"/>
          </a:p>
        </p:txBody>
      </p:sp>
      <p:cxnSp>
        <p:nvCxnSpPr>
          <p:cNvPr id="4" name="Straight Connector 3"/>
          <p:cNvCxnSpPr/>
          <p:nvPr/>
        </p:nvCxnSpPr>
        <p:spPr bwMode="auto">
          <a:xfrm>
            <a:off x="251520"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Q12: How often do you feel stressed within your job?</a:t>
            </a:r>
          </a:p>
          <a:p>
            <a:r>
              <a:rPr lang="en-GB" sz="900" b="0" dirty="0" smtClean="0"/>
              <a:t>Base: </a:t>
            </a:r>
            <a:r>
              <a:rPr lang="en-GB" sz="900" b="0" dirty="0"/>
              <a:t>All </a:t>
            </a:r>
            <a:r>
              <a:rPr lang="en-GB" sz="900" b="0" dirty="0" smtClean="0"/>
              <a:t>respondents (n=6,897)</a:t>
            </a:r>
            <a:endParaRPr lang="en-GB" sz="900" b="0" dirty="0"/>
          </a:p>
        </p:txBody>
      </p:sp>
      <p:sp>
        <p:nvSpPr>
          <p:cNvPr id="7" name="Oval 6"/>
          <p:cNvSpPr/>
          <p:nvPr/>
        </p:nvSpPr>
        <p:spPr bwMode="auto">
          <a:xfrm>
            <a:off x="1270704"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20</a:t>
            </a:fld>
            <a:endParaRPr lang="en-US" sz="900" b="0" dirty="0"/>
          </a:p>
        </p:txBody>
      </p:sp>
    </p:spTree>
    <p:extLst>
      <p:ext uri="{BB962C8B-B14F-4D97-AF65-F5344CB8AC3E}">
        <p14:creationId xmlns:p14="http://schemas.microsoft.com/office/powerpoint/2010/main" val="7743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57849177"/>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Whilst respondents score across the scale there are high levels of stress at the present time, especially Secondary</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4.1</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4.0</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4.5</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Q13: What level of stress would you say you feel within your job overall at the moment?</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5436096" y="1447433"/>
            <a:ext cx="252028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feel extremely</a:t>
            </a:r>
            <a:r>
              <a:rPr kumimoji="0" lang="en-GB" sz="1200" i="0" u="none" strike="noStrike" cap="none" normalizeH="0" dirty="0" smtClean="0">
                <a:ln>
                  <a:noFill/>
                </a:ln>
                <a:solidFill>
                  <a:schemeClr val="tx1"/>
                </a:solidFill>
                <a:effectLst/>
              </a:rPr>
              <a:t> stressed</a:t>
            </a:r>
            <a:endParaRPr kumimoji="0" lang="en-GB" sz="1200" i="0" u="none" strike="noStrike" cap="none" normalizeH="0" baseline="0" dirty="0" smtClean="0">
              <a:ln>
                <a:noFill/>
              </a:ln>
              <a:solidFill>
                <a:schemeClr val="tx1"/>
              </a:solidFill>
              <a:effectLst/>
            </a:endParaRPr>
          </a:p>
        </p:txBody>
      </p:sp>
      <p:sp>
        <p:nvSpPr>
          <p:cNvPr id="14" name="Rounded Rectangle 13"/>
          <p:cNvSpPr/>
          <p:nvPr/>
        </p:nvSpPr>
        <p:spPr bwMode="auto">
          <a:xfrm>
            <a:off x="1259632" y="1447433"/>
            <a:ext cx="223224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am not stressed at all</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21</a:t>
            </a:fld>
            <a:endParaRPr lang="en-US" sz="900" b="0" dirty="0"/>
          </a:p>
        </p:txBody>
      </p:sp>
    </p:spTree>
    <p:extLst>
      <p:ext uri="{BB962C8B-B14F-4D97-AF65-F5344CB8AC3E}">
        <p14:creationId xmlns:p14="http://schemas.microsoft.com/office/powerpoint/2010/main" val="321733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1638600"/>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Worryingly, 50% or more of </a:t>
            </a:r>
            <a:r>
              <a:rPr lang="en-GB" b="1" dirty="0" smtClean="0"/>
              <a:t>each sector </a:t>
            </a:r>
            <a:r>
              <a:rPr lang="en-GB" dirty="0" smtClean="0"/>
              <a:t>score 1 to 4, saying very or extremely stressed at the moment</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4.1</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4.5</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Q13: What level of stress would you say you feel within your job overall at the moment?</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5436096" y="1447433"/>
            <a:ext cx="252028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feel extremely</a:t>
            </a:r>
            <a:r>
              <a:rPr kumimoji="0" lang="en-GB" sz="1200" i="0" u="none" strike="noStrike" cap="none" normalizeH="0" dirty="0" smtClean="0">
                <a:ln>
                  <a:noFill/>
                </a:ln>
                <a:solidFill>
                  <a:schemeClr val="tx1"/>
                </a:solidFill>
                <a:effectLst/>
              </a:rPr>
              <a:t> stressed</a:t>
            </a:r>
            <a:endParaRPr kumimoji="0" lang="en-GB" sz="1200" i="0" u="none" strike="noStrike" cap="none" normalizeH="0" baseline="0" dirty="0" smtClean="0">
              <a:ln>
                <a:noFill/>
              </a:ln>
              <a:solidFill>
                <a:schemeClr val="tx1"/>
              </a:solidFill>
              <a:effectLst/>
            </a:endParaRPr>
          </a:p>
        </p:txBody>
      </p:sp>
      <p:sp>
        <p:nvSpPr>
          <p:cNvPr id="14" name="Rounded Rectangle 13"/>
          <p:cNvSpPr/>
          <p:nvPr/>
        </p:nvSpPr>
        <p:spPr bwMode="auto">
          <a:xfrm>
            <a:off x="1259632" y="1447433"/>
            <a:ext cx="223224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am not stressed at all</a:t>
            </a:r>
          </a:p>
        </p:txBody>
      </p:sp>
      <p:sp>
        <p:nvSpPr>
          <p:cNvPr id="12" name="Rounded Rectangle 11"/>
          <p:cNvSpPr/>
          <p:nvPr/>
        </p:nvSpPr>
        <p:spPr bwMode="auto">
          <a:xfrm>
            <a:off x="2699792" y="2564904"/>
            <a:ext cx="5472608" cy="53137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Oval 14"/>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Oval 15"/>
          <p:cNvSpPr/>
          <p:nvPr/>
        </p:nvSpPr>
        <p:spPr bwMode="auto">
          <a:xfrm>
            <a:off x="1619672" y="2119208"/>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22</a:t>
            </a:fld>
            <a:endParaRPr lang="en-US" sz="900" b="0" dirty="0"/>
          </a:p>
        </p:txBody>
      </p:sp>
    </p:spTree>
    <p:extLst>
      <p:ext uri="{BB962C8B-B14F-4D97-AF65-F5344CB8AC3E}">
        <p14:creationId xmlns:p14="http://schemas.microsoft.com/office/powerpoint/2010/main" val="333847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64805594"/>
              </p:ext>
            </p:extLst>
          </p:nvPr>
        </p:nvGraphicFramePr>
        <p:xfrm>
          <a:off x="467544"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Comparisons of levels to same point last year show there is </a:t>
            </a:r>
            <a:r>
              <a:rPr lang="en-GB" b="1" dirty="0" smtClean="0"/>
              <a:t>more stress now </a:t>
            </a:r>
            <a:r>
              <a:rPr lang="en-GB" dirty="0" smtClean="0"/>
              <a:t>– especially Secondary</a:t>
            </a:r>
            <a:endParaRPr lang="en-GB" dirty="0"/>
          </a:p>
        </p:txBody>
      </p:sp>
      <p:cxnSp>
        <p:nvCxnSpPr>
          <p:cNvPr id="4" name="Straight Connector 3"/>
          <p:cNvCxnSpPr/>
          <p:nvPr/>
        </p:nvCxnSpPr>
        <p:spPr bwMode="auto">
          <a:xfrm>
            <a:off x="467544" y="2551256"/>
            <a:ext cx="80648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6" y="6381328"/>
            <a:ext cx="7309320" cy="507831"/>
          </a:xfrm>
          <a:prstGeom prst="rect">
            <a:avLst/>
          </a:prstGeom>
          <a:noFill/>
          <a:ln w="9525">
            <a:noFill/>
            <a:miter lim="800000"/>
            <a:headEnd/>
            <a:tailEnd/>
          </a:ln>
        </p:spPr>
        <p:txBody>
          <a:bodyPr wrap="square">
            <a:spAutoFit/>
          </a:bodyPr>
          <a:lstStyle/>
          <a:p>
            <a:r>
              <a:rPr lang="en-GB" sz="900" b="0" dirty="0" smtClean="0"/>
              <a:t>Q14: Think back to this time last year – how would you say your stress levels within your job are now </a:t>
            </a:r>
            <a:r>
              <a:rPr lang="en-GB" sz="900" b="0" dirty="0" smtClean="0"/>
              <a:t>                 compared </a:t>
            </a:r>
            <a:r>
              <a:rPr lang="en-GB" sz="900" b="0" dirty="0" smtClean="0"/>
              <a:t>to then?</a:t>
            </a:r>
          </a:p>
          <a:p>
            <a:r>
              <a:rPr lang="en-GB" sz="900" b="0" dirty="0" smtClean="0"/>
              <a:t>Base: </a:t>
            </a:r>
            <a:r>
              <a:rPr lang="en-GB" sz="900" b="0" dirty="0"/>
              <a:t>All </a:t>
            </a:r>
            <a:r>
              <a:rPr lang="en-GB" sz="900" b="0" dirty="0" smtClean="0"/>
              <a:t>respondents (n=6,897)</a:t>
            </a:r>
            <a:endParaRPr lang="en-GB" sz="900" b="0" dirty="0"/>
          </a:p>
        </p:txBody>
      </p:sp>
      <p:sp>
        <p:nvSpPr>
          <p:cNvPr id="7" name="Rounded Rectangle 6"/>
          <p:cNvSpPr/>
          <p:nvPr/>
        </p:nvSpPr>
        <p:spPr bwMode="auto">
          <a:xfrm>
            <a:off x="3059832" y="3689714"/>
            <a:ext cx="5472608" cy="53137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23</a:t>
            </a:fld>
            <a:endParaRPr lang="en-US" sz="900" b="0" dirty="0"/>
          </a:p>
        </p:txBody>
      </p:sp>
    </p:spTree>
    <p:extLst>
      <p:ext uri="{BB962C8B-B14F-4D97-AF65-F5344CB8AC3E}">
        <p14:creationId xmlns:p14="http://schemas.microsoft.com/office/powerpoint/2010/main" val="224542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3 aspects of work top the </a:t>
            </a:r>
            <a:r>
              <a:rPr lang="en-GB" dirty="0"/>
              <a:t>l</a:t>
            </a:r>
            <a:r>
              <a:rPr lang="en-GB" dirty="0" smtClean="0"/>
              <a:t>ist for giving respondents the most stress in the past 12 months</a:t>
            </a:r>
          </a:p>
        </p:txBody>
      </p:sp>
      <p:graphicFrame>
        <p:nvGraphicFramePr>
          <p:cNvPr id="10" name="Chart 9"/>
          <p:cNvGraphicFramePr/>
          <p:nvPr>
            <p:extLst>
              <p:ext uri="{D42A27DB-BD31-4B8C-83A1-F6EECF244321}">
                <p14:modId xmlns:p14="http://schemas.microsoft.com/office/powerpoint/2010/main" val="3979203012"/>
              </p:ext>
            </p:extLst>
          </p:nvPr>
        </p:nvGraphicFramePr>
        <p:xfrm>
          <a:off x="359532" y="1372672"/>
          <a:ext cx="8892480" cy="48904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309320"/>
            <a:ext cx="6840761" cy="507831"/>
          </a:xfrm>
          <a:prstGeom prst="rect">
            <a:avLst/>
          </a:prstGeom>
          <a:noFill/>
          <a:ln w="9525">
            <a:noFill/>
            <a:miter lim="800000"/>
            <a:headEnd/>
            <a:tailEnd/>
          </a:ln>
        </p:spPr>
        <p:txBody>
          <a:bodyPr wrap="square">
            <a:spAutoFit/>
          </a:bodyPr>
          <a:lstStyle/>
          <a:p>
            <a:r>
              <a:rPr lang="en-GB" sz="900" b="0" dirty="0" smtClean="0"/>
              <a:t>Q15: Which one aspect of your work has provided you with the most stress in the past 12 months?</a:t>
            </a:r>
          </a:p>
          <a:p>
            <a:r>
              <a:rPr lang="en-GB" sz="900" b="0" dirty="0" smtClean="0"/>
              <a:t>Base: All respondents (n=6,897)</a:t>
            </a:r>
          </a:p>
          <a:p>
            <a:r>
              <a:rPr lang="en-GB" sz="900" b="0" i="1" dirty="0" smtClean="0"/>
              <a:t>(See Appendix for list of ‘other’ responses)</a:t>
            </a:r>
            <a:endParaRPr lang="en-GB" sz="900" b="0" i="1" dirty="0"/>
          </a:p>
        </p:txBody>
      </p:sp>
      <p:sp>
        <p:nvSpPr>
          <p:cNvPr id="2" name="Rectangle 1"/>
          <p:cNvSpPr/>
          <p:nvPr/>
        </p:nvSpPr>
        <p:spPr>
          <a:xfrm>
            <a:off x="5112568" y="2420888"/>
            <a:ext cx="1763688" cy="307777"/>
          </a:xfrm>
          <a:prstGeom prst="rect">
            <a:avLst/>
          </a:prstGeom>
        </p:spPr>
        <p:txBody>
          <a:bodyPr wrap="square">
            <a:spAutoFit/>
          </a:bodyPr>
          <a:lstStyle/>
          <a:p>
            <a:r>
              <a:rPr lang="en-GB" sz="1400" dirty="0" smtClean="0"/>
              <a:t>Higher 23%</a:t>
            </a:r>
            <a:endParaRPr lang="en-GB" sz="1400" dirty="0"/>
          </a:p>
        </p:txBody>
      </p:sp>
      <p:sp>
        <p:nvSpPr>
          <p:cNvPr id="11" name="Rectangle 10"/>
          <p:cNvSpPr/>
          <p:nvPr/>
        </p:nvSpPr>
        <p:spPr>
          <a:xfrm>
            <a:off x="6660232" y="1556792"/>
            <a:ext cx="1763688" cy="307777"/>
          </a:xfrm>
          <a:prstGeom prst="rect">
            <a:avLst/>
          </a:prstGeom>
        </p:spPr>
        <p:txBody>
          <a:bodyPr wrap="square">
            <a:spAutoFit/>
          </a:bodyPr>
          <a:lstStyle/>
          <a:p>
            <a:r>
              <a:rPr lang="en-GB" sz="1400" dirty="0" smtClean="0"/>
              <a:t>Primary 50%</a:t>
            </a:r>
            <a:endParaRPr lang="en-GB" sz="1400" dirty="0"/>
          </a:p>
        </p:txBody>
      </p:sp>
      <p:sp>
        <p:nvSpPr>
          <p:cNvPr id="12" name="Rectangle 11"/>
          <p:cNvSpPr/>
          <p:nvPr/>
        </p:nvSpPr>
        <p:spPr>
          <a:xfrm>
            <a:off x="5796136" y="1969095"/>
            <a:ext cx="1926468" cy="307777"/>
          </a:xfrm>
          <a:prstGeom prst="rect">
            <a:avLst/>
          </a:prstGeom>
        </p:spPr>
        <p:txBody>
          <a:bodyPr wrap="square">
            <a:spAutoFit/>
          </a:bodyPr>
          <a:lstStyle/>
          <a:p>
            <a:r>
              <a:rPr lang="en-GB" sz="1400" dirty="0" smtClean="0"/>
              <a:t>Secondary 49%</a:t>
            </a:r>
            <a:endParaRPr lang="en-GB" sz="1400" dirty="0"/>
          </a:p>
        </p:txBody>
      </p:sp>
      <p:sp>
        <p:nvSpPr>
          <p:cNvPr id="13" name="Rounded Rectangle 12"/>
          <p:cNvSpPr/>
          <p:nvPr/>
        </p:nvSpPr>
        <p:spPr bwMode="auto">
          <a:xfrm>
            <a:off x="1259632" y="1340768"/>
            <a:ext cx="6984776" cy="145325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Freeform 14"/>
          <p:cNvSpPr/>
          <p:nvPr/>
        </p:nvSpPr>
        <p:spPr>
          <a:xfrm>
            <a:off x="5040052" y="3140968"/>
            <a:ext cx="3852428" cy="1315218"/>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sz="1800" b="0" dirty="0" smtClean="0">
                <a:solidFill>
                  <a:schemeClr val="tx1"/>
                </a:solidFill>
              </a:rPr>
              <a:t>Excessive workload, changes to the curriculum and dealing with management have caused most stress</a:t>
            </a:r>
          </a:p>
        </p:txBody>
      </p:sp>
      <p:sp>
        <p:nvSpPr>
          <p:cNvPr id="1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24</a:t>
            </a:fld>
            <a:endParaRPr lang="en-US" sz="900" b="0" dirty="0"/>
          </a:p>
        </p:txBody>
      </p:sp>
    </p:spTree>
    <p:extLst>
      <p:ext uri="{BB962C8B-B14F-4D97-AF65-F5344CB8AC3E}">
        <p14:creationId xmlns:p14="http://schemas.microsoft.com/office/powerpoint/2010/main" val="1492776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59663984"/>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Level of wellbeing in job overall </a:t>
            </a:r>
            <a:br>
              <a:rPr lang="en-GB" dirty="0" smtClean="0"/>
            </a:br>
            <a:r>
              <a:rPr lang="en-GB" dirty="0" smtClean="0"/>
              <a:t>– a broad range of scores -</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4.6</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5.4</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5.3</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64904"/>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377554"/>
            <a:ext cx="6876764" cy="507831"/>
          </a:xfrm>
          <a:prstGeom prst="rect">
            <a:avLst/>
          </a:prstGeom>
          <a:noFill/>
          <a:ln w="9525">
            <a:noFill/>
            <a:miter lim="800000"/>
            <a:headEnd/>
            <a:tailEnd/>
          </a:ln>
        </p:spPr>
        <p:txBody>
          <a:bodyPr wrap="square">
            <a:spAutoFit/>
          </a:bodyPr>
          <a:lstStyle/>
          <a:p>
            <a:r>
              <a:rPr lang="en-GB" sz="900" b="0" dirty="0" smtClean="0"/>
              <a:t>Q16: What level of wellbeing would you say you feel within your job overall (i.e. how comfortable</a:t>
            </a:r>
            <a:r>
              <a:rPr lang="en-GB" sz="900" b="0" dirty="0" smtClean="0"/>
              <a:t>,               </a:t>
            </a:r>
            <a:r>
              <a:rPr lang="en-GB" sz="900" b="0" dirty="0" smtClean="0"/>
              <a:t>healthy and happy do you feel within your </a:t>
            </a:r>
            <a:r>
              <a:rPr lang="en-GB" sz="900" b="0" dirty="0" smtClean="0"/>
              <a:t>job)?</a:t>
            </a:r>
            <a:endParaRPr lang="en-GB" sz="900" b="0" dirty="0" smtClean="0"/>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403649" y="1410083"/>
            <a:ext cx="306034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do not feel well within my job</a:t>
            </a:r>
          </a:p>
        </p:txBody>
      </p:sp>
      <p:sp>
        <p:nvSpPr>
          <p:cNvPr id="14" name="Rounded Rectangle 13"/>
          <p:cNvSpPr/>
          <p:nvPr/>
        </p:nvSpPr>
        <p:spPr bwMode="auto">
          <a:xfrm>
            <a:off x="5364088" y="1412777"/>
            <a:ext cx="288032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feel very well within my job</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25</a:t>
            </a:fld>
            <a:endParaRPr lang="en-US" sz="900" b="0" dirty="0"/>
          </a:p>
        </p:txBody>
      </p:sp>
    </p:spTree>
    <p:extLst>
      <p:ext uri="{BB962C8B-B14F-4D97-AF65-F5344CB8AC3E}">
        <p14:creationId xmlns:p14="http://schemas.microsoft.com/office/powerpoint/2010/main" val="12347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84078338"/>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Focussing in, majority do not feel well within their job overall – especially Secondary, Higher, Further</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4.6</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5.3</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5.4</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377554"/>
            <a:ext cx="6876764" cy="507831"/>
          </a:xfrm>
          <a:prstGeom prst="rect">
            <a:avLst/>
          </a:prstGeom>
          <a:noFill/>
          <a:ln w="9525">
            <a:noFill/>
            <a:miter lim="800000"/>
            <a:headEnd/>
            <a:tailEnd/>
          </a:ln>
        </p:spPr>
        <p:txBody>
          <a:bodyPr wrap="square">
            <a:spAutoFit/>
          </a:bodyPr>
          <a:lstStyle/>
          <a:p>
            <a:r>
              <a:rPr lang="en-GB" sz="900" b="0" dirty="0" smtClean="0"/>
              <a:t>Q16: What level of wellbeing would you say you feel within your job overall (i.e. how comfortable, </a:t>
            </a:r>
            <a:r>
              <a:rPr lang="en-GB" sz="900" b="0" dirty="0" smtClean="0"/>
              <a:t>              healthy </a:t>
            </a:r>
            <a:r>
              <a:rPr lang="en-GB" sz="900" b="0" dirty="0" smtClean="0"/>
              <a:t>and happy do you feel within your </a:t>
            </a:r>
            <a:r>
              <a:rPr lang="en-GB" sz="900" b="0" dirty="0" smtClean="0"/>
              <a:t>job)?</a:t>
            </a:r>
            <a:endParaRPr lang="en-GB" sz="900" b="0" dirty="0" smtClean="0"/>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403649" y="1410083"/>
            <a:ext cx="306034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do not feel well within my job</a:t>
            </a:r>
          </a:p>
        </p:txBody>
      </p:sp>
      <p:sp>
        <p:nvSpPr>
          <p:cNvPr id="14" name="Rounded Rectangle 13"/>
          <p:cNvSpPr/>
          <p:nvPr/>
        </p:nvSpPr>
        <p:spPr bwMode="auto">
          <a:xfrm>
            <a:off x="5364088" y="1412777"/>
            <a:ext cx="288032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I feel very well within my job</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Oval 14"/>
          <p:cNvSpPr/>
          <p:nvPr/>
        </p:nvSpPr>
        <p:spPr bwMode="auto">
          <a:xfrm>
            <a:off x="6934616" y="2074496"/>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Rounded Rectangle 15"/>
          <p:cNvSpPr/>
          <p:nvPr/>
        </p:nvSpPr>
        <p:spPr bwMode="auto">
          <a:xfrm>
            <a:off x="611560" y="2033553"/>
            <a:ext cx="4176464" cy="45934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26</a:t>
            </a:fld>
            <a:endParaRPr lang="en-US" sz="900" b="0" dirty="0"/>
          </a:p>
        </p:txBody>
      </p:sp>
    </p:spTree>
    <p:extLst>
      <p:ext uri="{BB962C8B-B14F-4D97-AF65-F5344CB8AC3E}">
        <p14:creationId xmlns:p14="http://schemas.microsoft.com/office/powerpoint/2010/main" val="36307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Workload clearly has the most impact in making up wellbeing at work – across all sectors</a:t>
            </a:r>
          </a:p>
        </p:txBody>
      </p:sp>
      <p:graphicFrame>
        <p:nvGraphicFramePr>
          <p:cNvPr id="10" name="Chart 9"/>
          <p:cNvGraphicFramePr/>
          <p:nvPr>
            <p:extLst>
              <p:ext uri="{D42A27DB-BD31-4B8C-83A1-F6EECF244321}">
                <p14:modId xmlns:p14="http://schemas.microsoft.com/office/powerpoint/2010/main" val="2116874410"/>
              </p:ext>
            </p:extLst>
          </p:nvPr>
        </p:nvGraphicFramePr>
        <p:xfrm>
          <a:off x="-26509" y="1340769"/>
          <a:ext cx="8892480" cy="48904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309320"/>
            <a:ext cx="7344817" cy="507831"/>
          </a:xfrm>
          <a:prstGeom prst="rect">
            <a:avLst/>
          </a:prstGeom>
          <a:noFill/>
          <a:ln w="9525">
            <a:noFill/>
            <a:miter lim="800000"/>
            <a:headEnd/>
            <a:tailEnd/>
          </a:ln>
        </p:spPr>
        <p:txBody>
          <a:bodyPr wrap="square">
            <a:spAutoFit/>
          </a:bodyPr>
          <a:lstStyle/>
          <a:p>
            <a:r>
              <a:rPr lang="en-GB" sz="900" b="0" dirty="0"/>
              <a:t>Q17: What are the 3 most important elements of your job in teaching that go towards making up your wellbeing at work?</a:t>
            </a:r>
          </a:p>
          <a:p>
            <a:r>
              <a:rPr lang="en-GB" sz="900" b="0" dirty="0" smtClean="0"/>
              <a:t>Base: All respondents (n=6,897)</a:t>
            </a:r>
          </a:p>
          <a:p>
            <a:r>
              <a:rPr lang="en-GB" sz="900" b="0" i="1" dirty="0"/>
              <a:t>(See Appendix for list of ‘other’ responses</a:t>
            </a:r>
            <a:r>
              <a:rPr lang="en-GB" sz="900" b="0" i="1" dirty="0" smtClean="0"/>
              <a:t>)</a:t>
            </a:r>
            <a:endParaRPr lang="en-GB" sz="900" b="0" i="1" dirty="0"/>
          </a:p>
        </p:txBody>
      </p:sp>
      <p:sp>
        <p:nvSpPr>
          <p:cNvPr id="9" name="Rectangle 8"/>
          <p:cNvSpPr/>
          <p:nvPr/>
        </p:nvSpPr>
        <p:spPr>
          <a:xfrm>
            <a:off x="5508104" y="3121223"/>
            <a:ext cx="1763688" cy="307777"/>
          </a:xfrm>
          <a:prstGeom prst="rect">
            <a:avLst/>
          </a:prstGeom>
        </p:spPr>
        <p:txBody>
          <a:bodyPr wrap="square">
            <a:spAutoFit/>
          </a:bodyPr>
          <a:lstStyle/>
          <a:p>
            <a:r>
              <a:rPr lang="en-GB" sz="1400" dirty="0" smtClean="0"/>
              <a:t>Higher 43%</a:t>
            </a:r>
            <a:endParaRPr lang="en-GB" sz="1400" dirty="0"/>
          </a:p>
        </p:txBody>
      </p:sp>
      <p:sp>
        <p:nvSpPr>
          <p:cNvPr id="11" name="Rectangle 10"/>
          <p:cNvSpPr/>
          <p:nvPr/>
        </p:nvSpPr>
        <p:spPr>
          <a:xfrm>
            <a:off x="5868144" y="2617167"/>
            <a:ext cx="2195738" cy="307777"/>
          </a:xfrm>
          <a:prstGeom prst="rect">
            <a:avLst/>
          </a:prstGeom>
        </p:spPr>
        <p:txBody>
          <a:bodyPr wrap="square">
            <a:spAutoFit/>
          </a:bodyPr>
          <a:lstStyle/>
          <a:p>
            <a:r>
              <a:rPr lang="en-GB" sz="1400" dirty="0" smtClean="0"/>
              <a:t>Secondary 57%</a:t>
            </a:r>
          </a:p>
        </p:txBody>
      </p:sp>
      <p:sp>
        <p:nvSpPr>
          <p:cNvPr id="12" name="Rectangle 11"/>
          <p:cNvSpPr/>
          <p:nvPr/>
        </p:nvSpPr>
        <p:spPr>
          <a:xfrm>
            <a:off x="4716016" y="4057908"/>
            <a:ext cx="1926468" cy="523220"/>
          </a:xfrm>
          <a:prstGeom prst="rect">
            <a:avLst/>
          </a:prstGeom>
        </p:spPr>
        <p:txBody>
          <a:bodyPr wrap="square">
            <a:spAutoFit/>
          </a:bodyPr>
          <a:lstStyle/>
          <a:p>
            <a:r>
              <a:rPr lang="en-GB" sz="1400" dirty="0" smtClean="0"/>
              <a:t>Further 29%</a:t>
            </a:r>
          </a:p>
          <a:p>
            <a:r>
              <a:rPr lang="en-GB" sz="1400" dirty="0" smtClean="0"/>
              <a:t>Higher 28%</a:t>
            </a:r>
            <a:endParaRPr lang="en-GB" sz="1400" dirty="0"/>
          </a:p>
        </p:txBody>
      </p:sp>
      <p:sp>
        <p:nvSpPr>
          <p:cNvPr id="13" name="Rounded Rectangle 12"/>
          <p:cNvSpPr/>
          <p:nvPr/>
        </p:nvSpPr>
        <p:spPr bwMode="auto">
          <a:xfrm>
            <a:off x="1619672" y="1484784"/>
            <a:ext cx="6228184" cy="49695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27</a:t>
            </a:fld>
            <a:endParaRPr lang="en-US" sz="900" b="0" dirty="0"/>
          </a:p>
        </p:txBody>
      </p:sp>
    </p:spTree>
    <p:extLst>
      <p:ext uri="{BB962C8B-B14F-4D97-AF65-F5344CB8AC3E}">
        <p14:creationId xmlns:p14="http://schemas.microsoft.com/office/powerpoint/2010/main" val="1504302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Management and relationships</a:t>
            </a:r>
            <a:endParaRPr lang="en-US" sz="2800" dirty="0" smtClean="0"/>
          </a:p>
        </p:txBody>
      </p:sp>
    </p:spTree>
    <p:extLst>
      <p:ext uri="{BB962C8B-B14F-4D97-AF65-F5344CB8AC3E}">
        <p14:creationId xmlns:p14="http://schemas.microsoft.com/office/powerpoint/2010/main" val="307307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50520553"/>
              </p:ext>
            </p:extLst>
          </p:nvPr>
        </p:nvGraphicFramePr>
        <p:xfrm>
          <a:off x="179512" y="1268760"/>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Collegiate practice used most in Primary, Special and Nursery – 50% or more at least ‘quite a lot’</a:t>
            </a:r>
            <a:endParaRPr lang="en-GB" dirty="0"/>
          </a:p>
        </p:txBody>
      </p:sp>
      <p:cxnSp>
        <p:nvCxnSpPr>
          <p:cNvPr id="4" name="Straight Connector 3"/>
          <p:cNvCxnSpPr/>
          <p:nvPr/>
        </p:nvCxnSpPr>
        <p:spPr bwMode="auto">
          <a:xfrm>
            <a:off x="179512" y="2304167"/>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Q18: To what extent does your school/college/university make use of collegiate practice?</a:t>
            </a:r>
          </a:p>
          <a:p>
            <a:r>
              <a:rPr lang="en-GB" sz="900" b="0" dirty="0" smtClean="0"/>
              <a:t>Base: </a:t>
            </a:r>
            <a:r>
              <a:rPr lang="en-GB" sz="900" b="0" dirty="0"/>
              <a:t>All </a:t>
            </a:r>
            <a:r>
              <a:rPr lang="en-GB" sz="900" b="0" dirty="0" smtClean="0"/>
              <a:t>respondents (n=6,897)</a:t>
            </a:r>
            <a:endParaRPr lang="en-GB" sz="900" b="0" dirty="0"/>
          </a:p>
        </p:txBody>
      </p:sp>
      <p:sp>
        <p:nvSpPr>
          <p:cNvPr id="8" name="Rounded Rectangle 7"/>
          <p:cNvSpPr/>
          <p:nvPr/>
        </p:nvSpPr>
        <p:spPr bwMode="auto">
          <a:xfrm>
            <a:off x="8064896" y="1412775"/>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Quite or</a:t>
            </a:r>
            <a:r>
              <a:rPr kumimoji="0" lang="en-GB" sz="1200" i="0" u="none" strike="noStrike" cap="none" normalizeH="0" dirty="0" smtClean="0">
                <a:ln>
                  <a:noFill/>
                </a:ln>
                <a:solidFill>
                  <a:schemeClr val="tx1"/>
                </a:solidFill>
                <a:effectLst/>
              </a:rPr>
              <a:t> </a:t>
            </a:r>
            <a:r>
              <a:rPr kumimoji="0" lang="en-GB" sz="1200" i="0" u="none" strike="noStrike" cap="none" normalizeH="0" baseline="0" dirty="0" smtClean="0">
                <a:ln>
                  <a:noFill/>
                </a:ln>
                <a:solidFill>
                  <a:schemeClr val="tx1"/>
                </a:solidFill>
                <a:effectLst/>
              </a:rPr>
              <a:t>All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45%</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59%</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32%</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14%</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9%</a:t>
            </a:r>
            <a:endParaRPr kumimoji="0" lang="en-GB" sz="1200" i="0" u="none" strike="noStrike" cap="none" normalizeH="0" baseline="0" dirty="0" smtClean="0">
              <a:ln>
                <a:noFill/>
              </a:ln>
              <a:solidFill>
                <a:schemeClr val="tx1"/>
              </a:solidFill>
              <a:effectLst/>
            </a:endParaRPr>
          </a:p>
        </p:txBody>
      </p:sp>
      <p:sp>
        <p:nvSpPr>
          <p:cNvPr id="10" name="Oval 9"/>
          <p:cNvSpPr/>
          <p:nvPr/>
        </p:nvSpPr>
        <p:spPr bwMode="auto">
          <a:xfrm>
            <a:off x="8186048" y="1889535"/>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9" name="Rectangle 8"/>
          <p:cNvSpPr/>
          <p:nvPr/>
        </p:nvSpPr>
        <p:spPr>
          <a:xfrm>
            <a:off x="2807804" y="5877272"/>
            <a:ext cx="2988332" cy="523220"/>
          </a:xfrm>
          <a:prstGeom prst="rect">
            <a:avLst/>
          </a:prstGeom>
        </p:spPr>
        <p:txBody>
          <a:bodyPr wrap="square">
            <a:spAutoFit/>
          </a:bodyPr>
          <a:lstStyle/>
          <a:p>
            <a:r>
              <a:rPr lang="en-GB" sz="1400" b="0" i="1" dirty="0" smtClean="0"/>
              <a:t>Is this not used in Further and Higher education?</a:t>
            </a:r>
            <a:endParaRPr lang="en-GB" sz="1400" b="0" i="1" dirty="0"/>
          </a:p>
        </p:txBody>
      </p:sp>
      <p:cxnSp>
        <p:nvCxnSpPr>
          <p:cNvPr id="6" name="Straight Arrow Connector 5"/>
          <p:cNvCxnSpPr/>
          <p:nvPr/>
        </p:nvCxnSpPr>
        <p:spPr bwMode="auto">
          <a:xfrm flipH="1" flipV="1">
            <a:off x="2807804" y="5600318"/>
            <a:ext cx="252028" cy="276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flipV="1">
            <a:off x="2195736" y="5013177"/>
            <a:ext cx="612068" cy="10081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29</a:t>
            </a:fld>
            <a:endParaRPr lang="en-US" sz="900" b="0" dirty="0"/>
          </a:p>
        </p:txBody>
      </p:sp>
    </p:spTree>
    <p:extLst>
      <p:ext uri="{BB962C8B-B14F-4D97-AF65-F5344CB8AC3E}">
        <p14:creationId xmlns:p14="http://schemas.microsoft.com/office/powerpoint/2010/main" val="164708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p:txBody>
          <a:bodyPr/>
          <a:lstStyle/>
          <a:p>
            <a:r>
              <a:rPr lang="en-GB" dirty="0" smtClean="0"/>
              <a:t>Notes for the document</a:t>
            </a:r>
          </a:p>
        </p:txBody>
      </p:sp>
      <p:sp>
        <p:nvSpPr>
          <p:cNvPr id="4" name="Content Placeholder 2"/>
          <p:cNvSpPr>
            <a:spLocks noGrp="1"/>
          </p:cNvSpPr>
          <p:nvPr>
            <p:ph idx="1"/>
          </p:nvPr>
        </p:nvSpPr>
        <p:spPr>
          <a:xfrm>
            <a:off x="457200" y="1412876"/>
            <a:ext cx="8229600" cy="3490186"/>
          </a:xfrm>
        </p:spPr>
        <p:txBody>
          <a:bodyPr/>
          <a:lstStyle/>
          <a:p>
            <a:r>
              <a:rPr lang="en-GB" dirty="0" smtClean="0"/>
              <a:t>0</a:t>
            </a:r>
            <a:r>
              <a:rPr lang="en-GB" dirty="0"/>
              <a:t>% = mentioned, but by insufficient numbers to reach 1% of total sample</a:t>
            </a:r>
          </a:p>
          <a:p>
            <a:r>
              <a:rPr lang="en-GB" dirty="0" smtClean="0"/>
              <a:t>- </a:t>
            </a:r>
            <a:r>
              <a:rPr lang="en-GB" dirty="0"/>
              <a:t>= indicates no response at </a:t>
            </a:r>
            <a:r>
              <a:rPr lang="en-GB" dirty="0" smtClean="0"/>
              <a:t>all</a:t>
            </a:r>
          </a:p>
          <a:p>
            <a:r>
              <a:rPr lang="en-GB" dirty="0"/>
              <a:t>L</a:t>
            </a:r>
            <a:r>
              <a:rPr lang="en-GB" dirty="0" smtClean="0"/>
              <a:t>abels </a:t>
            </a:r>
            <a:r>
              <a:rPr lang="en-GB" dirty="0"/>
              <a:t>for 0</a:t>
            </a:r>
            <a:r>
              <a:rPr lang="en-GB" dirty="0" smtClean="0"/>
              <a:t>%, 1</a:t>
            </a:r>
            <a:r>
              <a:rPr lang="en-GB" dirty="0"/>
              <a:t>% </a:t>
            </a:r>
            <a:r>
              <a:rPr lang="en-GB" dirty="0" smtClean="0"/>
              <a:t>and 2</a:t>
            </a:r>
            <a:r>
              <a:rPr lang="en-GB" dirty="0"/>
              <a:t>% have been removed from some charts for ease of reading</a:t>
            </a:r>
          </a:p>
          <a:p>
            <a:r>
              <a:rPr lang="en-GB" dirty="0"/>
              <a:t>‘</a:t>
            </a:r>
            <a:r>
              <a:rPr lang="en-GB" dirty="0" smtClean="0"/>
              <a:t>other’ </a:t>
            </a:r>
            <a:r>
              <a:rPr lang="en-GB" dirty="0"/>
              <a:t>= </a:t>
            </a:r>
            <a:r>
              <a:rPr lang="en-GB" dirty="0" smtClean="0"/>
              <a:t>refers to responses of insufficient mention to </a:t>
            </a:r>
            <a:r>
              <a:rPr lang="en-GB" dirty="0"/>
              <a:t>be of specific note (i.e. </a:t>
            </a:r>
            <a:r>
              <a:rPr lang="en-GB" dirty="0" smtClean="0"/>
              <a:t>individual mentions)</a:t>
            </a:r>
            <a:endParaRPr lang="en-GB" dirty="0"/>
          </a:p>
          <a:p>
            <a:r>
              <a:rPr lang="en-GB" dirty="0"/>
              <a:t>Rounding up to one decimal place: where scores are ‘x.x5’ and above</a:t>
            </a:r>
          </a:p>
          <a:p>
            <a:r>
              <a:rPr lang="en-GB" dirty="0"/>
              <a:t>‘nfs’ = a generic responses that has been ‘not further </a:t>
            </a:r>
            <a:r>
              <a:rPr lang="en-GB" dirty="0" smtClean="0"/>
              <a:t>specified’</a:t>
            </a:r>
          </a:p>
          <a:p>
            <a:endParaRPr lang="en-GB" dirty="0" smtClean="0"/>
          </a:p>
        </p:txBody>
      </p:sp>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a:t>
            </a:fld>
            <a:endParaRPr lang="en-US" sz="900" b="0" dirty="0"/>
          </a:p>
        </p:txBody>
      </p:sp>
    </p:spTree>
    <p:extLst>
      <p:ext uri="{BB962C8B-B14F-4D97-AF65-F5344CB8AC3E}">
        <p14:creationId xmlns:p14="http://schemas.microsoft.com/office/powerpoint/2010/main" val="41305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25776197"/>
              </p:ext>
            </p:extLst>
          </p:nvPr>
        </p:nvGraphicFramePr>
        <p:xfrm>
          <a:off x="-144015" y="764704"/>
          <a:ext cx="4680520" cy="45992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40% overall operate a distributive leadership model – more so in Nursery, Primary and Special</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781079827"/>
              </p:ext>
            </p:extLst>
          </p:nvPr>
        </p:nvGraphicFramePr>
        <p:xfrm>
          <a:off x="3851921" y="3789040"/>
          <a:ext cx="4968551" cy="1852860"/>
        </p:xfrm>
        <a:graphic>
          <a:graphicData uri="http://schemas.openxmlformats.org/drawingml/2006/table">
            <a:tbl>
              <a:tblPr firstRow="1" bandRow="1">
                <a:tableStyleId>{93296810-A885-4BE3-A3E7-6D5BEEA58F35}</a:tableStyleId>
              </a:tblPr>
              <a:tblGrid>
                <a:gridCol w="576064"/>
                <a:gridCol w="720080"/>
                <a:gridCol w="720080"/>
                <a:gridCol w="720080"/>
                <a:gridCol w="792088"/>
                <a:gridCol w="720079"/>
                <a:gridCol w="720080"/>
              </a:tblGrid>
              <a:tr h="404539">
                <a:tc>
                  <a:txBody>
                    <a:bodyPr/>
                    <a:lstStyle/>
                    <a:p>
                      <a:pPr algn="l"/>
                      <a:endParaRPr lang="en-GB" sz="1400" dirty="0"/>
                    </a:p>
                  </a:txBody>
                  <a:tcPr anchor="ctr"/>
                </a:tc>
                <a:tc>
                  <a:txBody>
                    <a:bodyPr/>
                    <a:lstStyle/>
                    <a:p>
                      <a:pPr algn="ctr"/>
                      <a:r>
                        <a:rPr lang="en-GB" sz="1200" dirty="0" smtClean="0"/>
                        <a:t>Spec  -ial</a:t>
                      </a:r>
                      <a:endParaRPr lang="en-GB" sz="1200" dirty="0"/>
                    </a:p>
                  </a:txBody>
                  <a:tcPr anchor="ctr" anchorCtr="1"/>
                </a:tc>
                <a:tc>
                  <a:txBody>
                    <a:bodyPr/>
                    <a:lstStyle/>
                    <a:p>
                      <a:pPr algn="ctr"/>
                      <a:r>
                        <a:rPr lang="en-GB" sz="1200" dirty="0" smtClean="0"/>
                        <a:t>Nurs  -ery</a:t>
                      </a:r>
                      <a:endParaRPr lang="en-GB" sz="1200" dirty="0"/>
                    </a:p>
                  </a:txBody>
                  <a:tcPr anchor="ctr" anchorCtr="1"/>
                </a:tc>
                <a:tc>
                  <a:txBody>
                    <a:bodyPr/>
                    <a:lstStyle/>
                    <a:p>
                      <a:pPr algn="ctr"/>
                      <a:r>
                        <a:rPr lang="en-GB" sz="1200" dirty="0" smtClean="0"/>
                        <a:t>Prim  -ary</a:t>
                      </a:r>
                      <a:endParaRPr lang="en-GB" sz="1200" dirty="0"/>
                    </a:p>
                  </a:txBody>
                  <a:tcPr anchor="ctr" anchorCtr="1"/>
                </a:tc>
                <a:tc>
                  <a:txBody>
                    <a:bodyPr/>
                    <a:lstStyle/>
                    <a:p>
                      <a:pPr algn="ctr"/>
                      <a:r>
                        <a:rPr lang="en-GB" sz="1200" dirty="0" smtClean="0"/>
                        <a:t>Secon -dary</a:t>
                      </a:r>
                      <a:endParaRPr lang="en-GB" sz="1200" dirty="0"/>
                    </a:p>
                  </a:txBody>
                  <a:tcPr anchor="ctr" anchorCtr="1"/>
                </a:tc>
                <a:tc>
                  <a:txBody>
                    <a:bodyPr/>
                    <a:lstStyle/>
                    <a:p>
                      <a:pPr algn="ctr"/>
                      <a:r>
                        <a:rPr lang="en-GB" sz="1200" dirty="0" smtClean="0"/>
                        <a:t>Fur    -ther</a:t>
                      </a:r>
                      <a:endParaRPr lang="en-GB" sz="1200" dirty="0"/>
                    </a:p>
                  </a:txBody>
                  <a:tcPr anchor="ctr" anchorCtr="1"/>
                </a:tc>
                <a:tc>
                  <a:txBody>
                    <a:bodyPr/>
                    <a:lstStyle/>
                    <a:p>
                      <a:pPr algn="ctr"/>
                      <a:r>
                        <a:rPr lang="en-GB" sz="1200" dirty="0" smtClean="0"/>
                        <a:t>High  -er</a:t>
                      </a:r>
                      <a:endParaRPr lang="en-GB" sz="1200" dirty="0"/>
                    </a:p>
                  </a:txBody>
                  <a:tcPr anchor="ctr" anchorCtr="1"/>
                </a:tc>
              </a:tr>
              <a:tr h="465220">
                <a:tc>
                  <a:txBody>
                    <a:bodyPr/>
                    <a:lstStyle/>
                    <a:p>
                      <a:pPr algn="l"/>
                      <a:r>
                        <a:rPr lang="en-GB" sz="1400" dirty="0" smtClean="0"/>
                        <a:t>Yes</a:t>
                      </a:r>
                      <a:endParaRPr lang="en-GB" sz="1400" b="0" dirty="0"/>
                    </a:p>
                  </a:txBody>
                  <a:tcPr anchor="ctr"/>
                </a:tc>
                <a:tc>
                  <a:txBody>
                    <a:bodyPr/>
                    <a:lstStyle/>
                    <a:p>
                      <a:pPr algn="ctr"/>
                      <a:r>
                        <a:rPr lang="en-GB" sz="1400" b="1" dirty="0" smtClean="0"/>
                        <a:t>41%</a:t>
                      </a:r>
                      <a:endParaRPr lang="en-GB" sz="1400" b="1" dirty="0"/>
                    </a:p>
                  </a:txBody>
                  <a:tcPr anchor="ctr" anchorCtr="1"/>
                </a:tc>
                <a:tc>
                  <a:txBody>
                    <a:bodyPr/>
                    <a:lstStyle/>
                    <a:p>
                      <a:pPr algn="ctr"/>
                      <a:r>
                        <a:rPr lang="en-GB" sz="1400" b="1" dirty="0" smtClean="0"/>
                        <a:t>55%</a:t>
                      </a:r>
                      <a:endParaRPr lang="en-GB" sz="1400" b="1" dirty="0"/>
                    </a:p>
                  </a:txBody>
                  <a:tcPr anchor="ctr" anchorCtr="1"/>
                </a:tc>
                <a:tc>
                  <a:txBody>
                    <a:bodyPr/>
                    <a:lstStyle/>
                    <a:p>
                      <a:pPr algn="ctr"/>
                      <a:r>
                        <a:rPr lang="en-GB" sz="1400" b="1" dirty="0" smtClean="0"/>
                        <a:t>49%</a:t>
                      </a:r>
                      <a:endParaRPr lang="en-GB" sz="1400" b="1" dirty="0"/>
                    </a:p>
                  </a:txBody>
                  <a:tcPr anchor="ctr" anchorCtr="1"/>
                </a:tc>
                <a:tc>
                  <a:txBody>
                    <a:bodyPr/>
                    <a:lstStyle/>
                    <a:p>
                      <a:pPr algn="ctr"/>
                      <a:r>
                        <a:rPr lang="en-GB" sz="1400" b="0" dirty="0" smtClean="0"/>
                        <a:t>33%</a:t>
                      </a:r>
                      <a:endParaRPr lang="en-GB" sz="1400" b="0" dirty="0"/>
                    </a:p>
                  </a:txBody>
                  <a:tcPr anchor="ctr" anchorCtr="1"/>
                </a:tc>
                <a:tc>
                  <a:txBody>
                    <a:bodyPr/>
                    <a:lstStyle/>
                    <a:p>
                      <a:pPr algn="ctr"/>
                      <a:r>
                        <a:rPr lang="en-GB" sz="1400" b="0" dirty="0" smtClean="0"/>
                        <a:t>14%</a:t>
                      </a:r>
                      <a:endParaRPr lang="en-GB" sz="1400" b="0" dirty="0"/>
                    </a:p>
                  </a:txBody>
                  <a:tcPr anchor="ctr" anchorCtr="1"/>
                </a:tc>
                <a:tc>
                  <a:txBody>
                    <a:bodyPr/>
                    <a:lstStyle/>
                    <a:p>
                      <a:pPr algn="ctr"/>
                      <a:r>
                        <a:rPr lang="en-GB" sz="1400" b="0" dirty="0" smtClean="0"/>
                        <a:t>15%</a:t>
                      </a:r>
                      <a:endParaRPr lang="en-GB" sz="1400" b="0" dirty="0"/>
                    </a:p>
                  </a:txBody>
                  <a:tcPr anchor="ctr" anchorCtr="1"/>
                </a:tc>
              </a:tr>
              <a:tr h="465220">
                <a:tc>
                  <a:txBody>
                    <a:bodyPr/>
                    <a:lstStyle/>
                    <a:p>
                      <a:pPr algn="l"/>
                      <a:r>
                        <a:rPr lang="en-GB" sz="1400" b="0" dirty="0" smtClean="0"/>
                        <a:t>No</a:t>
                      </a:r>
                      <a:endParaRPr lang="en-GB" sz="1400" b="0" dirty="0"/>
                    </a:p>
                  </a:txBody>
                  <a:tcPr anchor="ctr"/>
                </a:tc>
                <a:tc>
                  <a:txBody>
                    <a:bodyPr/>
                    <a:lstStyle/>
                    <a:p>
                      <a:pPr algn="ctr"/>
                      <a:r>
                        <a:rPr lang="en-GB" sz="1400" b="0" dirty="0" smtClean="0"/>
                        <a:t>30%</a:t>
                      </a:r>
                      <a:endParaRPr lang="en-GB" sz="1400" b="0" dirty="0"/>
                    </a:p>
                  </a:txBody>
                  <a:tcPr anchor="ctr" anchorCtr="1"/>
                </a:tc>
                <a:tc>
                  <a:txBody>
                    <a:bodyPr/>
                    <a:lstStyle/>
                    <a:p>
                      <a:pPr algn="ctr"/>
                      <a:r>
                        <a:rPr lang="en-GB" sz="1400" b="0" dirty="0" smtClean="0"/>
                        <a:t>21%</a:t>
                      </a:r>
                      <a:endParaRPr lang="en-GB" sz="1400" b="0" dirty="0"/>
                    </a:p>
                  </a:txBody>
                  <a:tcPr anchor="ctr" anchorCtr="1"/>
                </a:tc>
                <a:tc>
                  <a:txBody>
                    <a:bodyPr/>
                    <a:lstStyle/>
                    <a:p>
                      <a:pPr algn="ctr"/>
                      <a:r>
                        <a:rPr lang="en-GB" sz="1400" b="0" dirty="0" smtClean="0"/>
                        <a:t>26%</a:t>
                      </a:r>
                      <a:endParaRPr lang="en-GB" sz="1400" b="0" dirty="0"/>
                    </a:p>
                  </a:txBody>
                  <a:tcPr anchor="ctr" anchorCtr="1"/>
                </a:tc>
                <a:tc>
                  <a:txBody>
                    <a:bodyPr/>
                    <a:lstStyle/>
                    <a:p>
                      <a:pPr algn="ctr"/>
                      <a:r>
                        <a:rPr lang="en-GB" sz="1400" b="0" dirty="0" smtClean="0"/>
                        <a:t>33%</a:t>
                      </a:r>
                      <a:endParaRPr lang="en-GB" sz="1400" b="0" dirty="0"/>
                    </a:p>
                  </a:txBody>
                  <a:tcPr anchor="ctr" anchorCtr="1"/>
                </a:tc>
                <a:tc>
                  <a:txBody>
                    <a:bodyPr/>
                    <a:lstStyle/>
                    <a:p>
                      <a:pPr algn="ctr"/>
                      <a:r>
                        <a:rPr lang="en-GB" sz="1400" b="1" dirty="0" smtClean="0"/>
                        <a:t>48%</a:t>
                      </a:r>
                      <a:endParaRPr lang="en-GB" sz="1400" b="1" dirty="0"/>
                    </a:p>
                  </a:txBody>
                  <a:tcPr anchor="ctr" anchorCtr="1"/>
                </a:tc>
                <a:tc>
                  <a:txBody>
                    <a:bodyPr/>
                    <a:lstStyle/>
                    <a:p>
                      <a:pPr algn="ctr"/>
                      <a:r>
                        <a:rPr lang="en-GB" sz="1400" b="1" dirty="0" smtClean="0"/>
                        <a:t>54%</a:t>
                      </a:r>
                      <a:endParaRPr lang="en-GB" sz="1400" b="1" dirty="0"/>
                    </a:p>
                  </a:txBody>
                  <a:tcPr anchor="ctr" anchorCtr="1"/>
                </a:tc>
              </a:tr>
              <a:tr h="465220">
                <a:tc>
                  <a:txBody>
                    <a:bodyPr/>
                    <a:lstStyle/>
                    <a:p>
                      <a:pPr algn="l"/>
                      <a:r>
                        <a:rPr lang="en-GB" sz="1400" i="1" dirty="0" smtClean="0"/>
                        <a:t>D/K</a:t>
                      </a:r>
                      <a:endParaRPr lang="en-GB" sz="1400" i="1" dirty="0"/>
                    </a:p>
                  </a:txBody>
                  <a:tcPr anchor="ctr"/>
                </a:tc>
                <a:tc>
                  <a:txBody>
                    <a:bodyPr/>
                    <a:lstStyle/>
                    <a:p>
                      <a:pPr algn="ctr"/>
                      <a:r>
                        <a:rPr lang="en-GB" sz="1400" b="0" i="1" dirty="0" smtClean="0"/>
                        <a:t>29%</a:t>
                      </a:r>
                      <a:endParaRPr lang="en-GB" sz="1400" b="0" i="1" dirty="0"/>
                    </a:p>
                  </a:txBody>
                  <a:tcPr anchor="ctr" anchorCtr="1"/>
                </a:tc>
                <a:tc>
                  <a:txBody>
                    <a:bodyPr/>
                    <a:lstStyle/>
                    <a:p>
                      <a:pPr algn="ctr"/>
                      <a:r>
                        <a:rPr lang="en-GB" sz="1400" b="0" i="1" dirty="0" smtClean="0"/>
                        <a:t>24%</a:t>
                      </a:r>
                      <a:endParaRPr lang="en-GB" sz="1400" b="0" i="1" dirty="0"/>
                    </a:p>
                  </a:txBody>
                  <a:tcPr anchor="ctr" anchorCtr="1"/>
                </a:tc>
                <a:tc>
                  <a:txBody>
                    <a:bodyPr/>
                    <a:lstStyle/>
                    <a:p>
                      <a:pPr algn="ctr"/>
                      <a:r>
                        <a:rPr lang="en-GB" sz="1400" b="0" i="1" dirty="0" smtClean="0"/>
                        <a:t>25%</a:t>
                      </a:r>
                      <a:endParaRPr lang="en-GB" sz="1400" b="0" i="1" dirty="0"/>
                    </a:p>
                  </a:txBody>
                  <a:tcPr anchor="ctr" anchorCtr="1"/>
                </a:tc>
                <a:tc>
                  <a:txBody>
                    <a:bodyPr/>
                    <a:lstStyle/>
                    <a:p>
                      <a:pPr algn="ctr"/>
                      <a:r>
                        <a:rPr lang="en-GB" sz="1400" b="0" i="1" dirty="0" smtClean="0"/>
                        <a:t>34%</a:t>
                      </a:r>
                      <a:endParaRPr lang="en-GB" sz="1400" b="0" i="1" dirty="0"/>
                    </a:p>
                  </a:txBody>
                  <a:tcPr anchor="ctr" anchorCtr="1"/>
                </a:tc>
                <a:tc>
                  <a:txBody>
                    <a:bodyPr/>
                    <a:lstStyle/>
                    <a:p>
                      <a:pPr algn="ctr"/>
                      <a:r>
                        <a:rPr lang="en-GB" sz="1400" b="0" i="1" dirty="0" smtClean="0"/>
                        <a:t>38%</a:t>
                      </a:r>
                      <a:endParaRPr lang="en-GB" sz="1400" b="0" i="1" dirty="0"/>
                    </a:p>
                  </a:txBody>
                  <a:tcPr anchor="ctr" anchorCtr="1"/>
                </a:tc>
                <a:tc>
                  <a:txBody>
                    <a:bodyPr/>
                    <a:lstStyle/>
                    <a:p>
                      <a:pPr algn="ctr"/>
                      <a:r>
                        <a:rPr lang="en-GB" sz="1400" b="0" i="1" dirty="0" smtClean="0"/>
                        <a:t>31%</a:t>
                      </a:r>
                      <a:endParaRPr lang="en-GB" sz="1400" b="0" i="1" dirty="0"/>
                    </a:p>
                  </a:txBody>
                  <a:tcPr anchor="ctr" anchorCtr="1"/>
                </a:tc>
              </a:tr>
            </a:tbl>
          </a:graphicData>
        </a:graphic>
      </p:graphicFrame>
      <p:sp>
        <p:nvSpPr>
          <p:cNvPr id="8" name="TextBox 7"/>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Q19: Would you say your school/college/university operates a distributive leadership model?</a:t>
            </a:r>
          </a:p>
          <a:p>
            <a:r>
              <a:rPr lang="en-GB" sz="900" b="0" dirty="0" smtClean="0"/>
              <a:t>Base: </a:t>
            </a:r>
            <a:r>
              <a:rPr lang="en-GB" sz="900" b="0" dirty="0"/>
              <a:t>All </a:t>
            </a:r>
            <a:r>
              <a:rPr lang="en-GB" sz="900" b="0" dirty="0" smtClean="0"/>
              <a:t>respondents (n=6,897)</a:t>
            </a:r>
            <a:endParaRPr lang="en-GB" sz="900" b="0" dirty="0"/>
          </a:p>
        </p:txBody>
      </p:sp>
      <p:sp>
        <p:nvSpPr>
          <p:cNvPr id="10" name="Freeform 9"/>
          <p:cNvSpPr/>
          <p:nvPr/>
        </p:nvSpPr>
        <p:spPr>
          <a:xfrm>
            <a:off x="4608004" y="1628800"/>
            <a:ext cx="3924436" cy="1684550"/>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b="0" dirty="0">
                <a:solidFill>
                  <a:schemeClr val="tx1"/>
                </a:solidFill>
              </a:rPr>
              <a:t>Interestingly there appears to be a correlation between a ‘yes’ here and scoring higher for wellbeing, satisfaction with workload and satisfaction generally, as well as being less stressed</a:t>
            </a:r>
          </a:p>
        </p:txBody>
      </p:sp>
      <p:sp>
        <p:nvSpPr>
          <p:cNvPr id="9"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30</a:t>
            </a:fld>
            <a:endParaRPr lang="en-US" sz="900" b="0" dirty="0"/>
          </a:p>
        </p:txBody>
      </p:sp>
    </p:spTree>
    <p:extLst>
      <p:ext uri="{BB962C8B-B14F-4D97-AF65-F5344CB8AC3E}">
        <p14:creationId xmlns:p14="http://schemas.microsoft.com/office/powerpoint/2010/main" val="966954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79940978"/>
              </p:ext>
            </p:extLst>
          </p:nvPr>
        </p:nvGraphicFramePr>
        <p:xfrm>
          <a:off x="35496" y="1268760"/>
          <a:ext cx="7848872"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4 in 5 agree that their relationships are positive </a:t>
            </a:r>
            <a:br>
              <a:rPr lang="en-GB" dirty="0" smtClean="0"/>
            </a:br>
            <a:r>
              <a:rPr lang="en-GB" dirty="0" smtClean="0"/>
              <a:t>– slightly more so with students than colleagues</a:t>
            </a:r>
            <a:endParaRPr lang="en-GB" dirty="0"/>
          </a:p>
        </p:txBody>
      </p:sp>
      <p:sp>
        <p:nvSpPr>
          <p:cNvPr id="12" name="TextBox 11"/>
          <p:cNvSpPr txBox="1">
            <a:spLocks noChangeArrowheads="1"/>
          </p:cNvSpPr>
          <p:nvPr/>
        </p:nvSpPr>
        <p:spPr bwMode="auto">
          <a:xfrm>
            <a:off x="755576" y="6381328"/>
            <a:ext cx="4104456" cy="507831"/>
          </a:xfrm>
          <a:prstGeom prst="rect">
            <a:avLst/>
          </a:prstGeom>
          <a:noFill/>
          <a:ln w="9525">
            <a:noFill/>
            <a:miter lim="800000"/>
            <a:headEnd/>
            <a:tailEnd/>
          </a:ln>
        </p:spPr>
        <p:txBody>
          <a:bodyPr wrap="square">
            <a:spAutoFit/>
          </a:bodyPr>
          <a:lstStyle/>
          <a:p>
            <a:r>
              <a:rPr lang="en-GB" sz="900" b="0" dirty="0" smtClean="0"/>
              <a:t>Q20: Think of the staff and the children/students you teach – how much do you agree with each of the following statements?</a:t>
            </a:r>
          </a:p>
          <a:p>
            <a:r>
              <a:rPr lang="en-GB" sz="900" b="0" dirty="0" smtClean="0"/>
              <a:t>Base: All respondents (n=6,897)</a:t>
            </a:r>
            <a:endParaRPr lang="en-GB" sz="900" b="0" dirty="0"/>
          </a:p>
        </p:txBody>
      </p:sp>
      <p:graphicFrame>
        <p:nvGraphicFramePr>
          <p:cNvPr id="8" name="Table 7"/>
          <p:cNvGraphicFramePr>
            <a:graphicFrameLocks noGrp="1"/>
          </p:cNvGraphicFramePr>
          <p:nvPr>
            <p:extLst>
              <p:ext uri="{D42A27DB-BD31-4B8C-83A1-F6EECF244321}">
                <p14:modId xmlns:p14="http://schemas.microsoft.com/office/powerpoint/2010/main" val="1512739231"/>
              </p:ext>
            </p:extLst>
          </p:nvPr>
        </p:nvGraphicFramePr>
        <p:xfrm>
          <a:off x="755575" y="4797152"/>
          <a:ext cx="7632849" cy="1292737"/>
        </p:xfrm>
        <a:graphic>
          <a:graphicData uri="http://schemas.openxmlformats.org/drawingml/2006/table">
            <a:tbl>
              <a:tblPr firstRow="1" bandRow="1">
                <a:tableStyleId>{93296810-A885-4BE3-A3E7-6D5BEEA58F35}</a:tableStyleId>
              </a:tblPr>
              <a:tblGrid>
                <a:gridCol w="2160241"/>
                <a:gridCol w="864096"/>
                <a:gridCol w="936104"/>
                <a:gridCol w="864096"/>
                <a:gridCol w="1152128"/>
                <a:gridCol w="864096"/>
                <a:gridCol w="792088"/>
              </a:tblGrid>
              <a:tr h="419657">
                <a:tc>
                  <a:txBody>
                    <a:bodyPr/>
                    <a:lstStyle/>
                    <a:p>
                      <a:pPr algn="l"/>
                      <a:endParaRPr lang="en-GB" sz="1400" dirty="0"/>
                    </a:p>
                  </a:txBody>
                  <a:tcPr anchor="ctr"/>
                </a:tc>
                <a:tc>
                  <a:txBody>
                    <a:bodyPr/>
                    <a:lstStyle/>
                    <a:p>
                      <a:pPr algn="ctr"/>
                      <a:r>
                        <a:rPr lang="en-GB" sz="1200" dirty="0" smtClean="0"/>
                        <a:t>Special</a:t>
                      </a:r>
                      <a:endParaRPr lang="en-GB" sz="1200" dirty="0"/>
                    </a:p>
                  </a:txBody>
                  <a:tcPr anchor="ctr" anchorCtr="1"/>
                </a:tc>
                <a:tc>
                  <a:txBody>
                    <a:bodyPr/>
                    <a:lstStyle/>
                    <a:p>
                      <a:pPr algn="ctr"/>
                      <a:r>
                        <a:rPr lang="en-GB" sz="1200" dirty="0" smtClean="0"/>
                        <a:t>Nursery</a:t>
                      </a:r>
                      <a:endParaRPr lang="en-GB" sz="1200" dirty="0"/>
                    </a:p>
                  </a:txBody>
                  <a:tcPr anchor="ctr" anchorCtr="1"/>
                </a:tc>
                <a:tc>
                  <a:txBody>
                    <a:bodyPr/>
                    <a:lstStyle/>
                    <a:p>
                      <a:pPr algn="ctr"/>
                      <a:r>
                        <a:rPr lang="en-GB" sz="1200" dirty="0" smtClean="0"/>
                        <a:t>Primary</a:t>
                      </a:r>
                      <a:endParaRPr lang="en-GB" sz="1200" dirty="0"/>
                    </a:p>
                  </a:txBody>
                  <a:tcPr anchor="ctr" anchorCtr="1"/>
                </a:tc>
                <a:tc>
                  <a:txBody>
                    <a:bodyPr/>
                    <a:lstStyle/>
                    <a:p>
                      <a:pPr algn="ctr"/>
                      <a:r>
                        <a:rPr lang="en-GB" sz="1200" dirty="0" smtClean="0"/>
                        <a:t>Secondary</a:t>
                      </a:r>
                      <a:endParaRPr lang="en-GB" sz="1200" dirty="0"/>
                    </a:p>
                  </a:txBody>
                  <a:tcPr anchor="ctr" anchorCtr="1"/>
                </a:tc>
                <a:tc>
                  <a:txBody>
                    <a:bodyPr/>
                    <a:lstStyle/>
                    <a:p>
                      <a:pPr algn="ctr"/>
                      <a:r>
                        <a:rPr lang="en-GB" sz="1200" dirty="0" smtClean="0"/>
                        <a:t>Further</a:t>
                      </a:r>
                      <a:endParaRPr lang="en-GB" sz="1200" dirty="0"/>
                    </a:p>
                  </a:txBody>
                  <a:tcPr anchor="ctr" anchorCtr="1"/>
                </a:tc>
                <a:tc>
                  <a:txBody>
                    <a:bodyPr/>
                    <a:lstStyle/>
                    <a:p>
                      <a:pPr algn="ctr"/>
                      <a:r>
                        <a:rPr lang="en-GB" sz="1200" dirty="0" smtClean="0"/>
                        <a:t>Higher</a:t>
                      </a:r>
                      <a:endParaRPr lang="en-GB" sz="1200" dirty="0"/>
                    </a:p>
                  </a:txBody>
                  <a:tcPr anchor="ctr" anchorCtr="1"/>
                </a:tc>
              </a:tr>
              <a:tr h="436540">
                <a:tc>
                  <a:txBody>
                    <a:bodyPr/>
                    <a:lstStyle/>
                    <a:p>
                      <a:pPr algn="l"/>
                      <a:r>
                        <a:rPr lang="en-GB" sz="1400" b="0" dirty="0" smtClean="0"/>
                        <a:t>% agree - students</a:t>
                      </a:r>
                      <a:endParaRPr lang="en-GB" sz="1400" b="0" dirty="0"/>
                    </a:p>
                  </a:txBody>
                  <a:tcPr anchor="ctr"/>
                </a:tc>
                <a:tc>
                  <a:txBody>
                    <a:bodyPr/>
                    <a:lstStyle/>
                    <a:p>
                      <a:pPr algn="ctr"/>
                      <a:r>
                        <a:rPr lang="en-GB" sz="1400" b="0" dirty="0" smtClean="0"/>
                        <a:t>85%</a:t>
                      </a:r>
                      <a:endParaRPr lang="en-GB" sz="1400" b="0" dirty="0"/>
                    </a:p>
                  </a:txBody>
                  <a:tcPr anchor="ctr" anchorCtr="1"/>
                </a:tc>
                <a:tc>
                  <a:txBody>
                    <a:bodyPr/>
                    <a:lstStyle/>
                    <a:p>
                      <a:pPr algn="ctr"/>
                      <a:r>
                        <a:rPr lang="en-GB" sz="1400" b="0" dirty="0" smtClean="0"/>
                        <a:t>84%</a:t>
                      </a:r>
                      <a:endParaRPr lang="en-GB" sz="1400" b="0" dirty="0"/>
                    </a:p>
                  </a:txBody>
                  <a:tcPr anchor="ctr" anchorCtr="1"/>
                </a:tc>
                <a:tc>
                  <a:txBody>
                    <a:bodyPr/>
                    <a:lstStyle/>
                    <a:p>
                      <a:pPr algn="ctr"/>
                      <a:r>
                        <a:rPr lang="en-GB" sz="1400" b="1" dirty="0" smtClean="0"/>
                        <a:t>86%</a:t>
                      </a:r>
                      <a:endParaRPr lang="en-GB" sz="1400" b="1" dirty="0"/>
                    </a:p>
                  </a:txBody>
                  <a:tcPr anchor="ctr" anchorCtr="1"/>
                </a:tc>
                <a:tc>
                  <a:txBody>
                    <a:bodyPr/>
                    <a:lstStyle/>
                    <a:p>
                      <a:pPr algn="ctr"/>
                      <a:r>
                        <a:rPr lang="en-GB" sz="1400" b="0" dirty="0" smtClean="0"/>
                        <a:t>84%</a:t>
                      </a:r>
                      <a:endParaRPr lang="en-GB" sz="1400" b="0" dirty="0"/>
                    </a:p>
                  </a:txBody>
                  <a:tcPr anchor="ctr" anchorCtr="1"/>
                </a:tc>
                <a:tc>
                  <a:txBody>
                    <a:bodyPr/>
                    <a:lstStyle/>
                    <a:p>
                      <a:pPr algn="ctr"/>
                      <a:r>
                        <a:rPr lang="en-GB" sz="1400" b="0" dirty="0" smtClean="0"/>
                        <a:t>77%</a:t>
                      </a:r>
                      <a:endParaRPr lang="en-GB" sz="1400" b="0" dirty="0"/>
                    </a:p>
                  </a:txBody>
                  <a:tcPr anchor="ctr" anchorCtr="1"/>
                </a:tc>
                <a:tc>
                  <a:txBody>
                    <a:bodyPr/>
                    <a:lstStyle/>
                    <a:p>
                      <a:pPr algn="ctr"/>
                      <a:r>
                        <a:rPr lang="en-GB" sz="1400" b="0" dirty="0" smtClean="0"/>
                        <a:t>77%</a:t>
                      </a:r>
                      <a:endParaRPr lang="en-GB" sz="1400" b="0" dirty="0"/>
                    </a:p>
                  </a:txBody>
                  <a:tcPr anchor="ctr" anchorCtr="1"/>
                </a:tc>
              </a:tr>
              <a:tr h="436540">
                <a:tc>
                  <a:txBody>
                    <a:bodyPr/>
                    <a:lstStyle/>
                    <a:p>
                      <a:pPr algn="l"/>
                      <a:r>
                        <a:rPr lang="en-GB" sz="1400" b="0" dirty="0" smtClean="0"/>
                        <a:t>% agree - colleagues</a:t>
                      </a:r>
                      <a:endParaRPr lang="en-GB" sz="1400" b="0" dirty="0"/>
                    </a:p>
                  </a:txBody>
                  <a:tcPr anchor="ctr"/>
                </a:tc>
                <a:tc>
                  <a:txBody>
                    <a:bodyPr/>
                    <a:lstStyle/>
                    <a:p>
                      <a:pPr algn="ctr"/>
                      <a:r>
                        <a:rPr lang="en-GB" sz="1400" b="0" dirty="0" smtClean="0"/>
                        <a:t>79%</a:t>
                      </a:r>
                      <a:endParaRPr lang="en-GB" sz="1400" b="0" dirty="0"/>
                    </a:p>
                  </a:txBody>
                  <a:tcPr anchor="ctr" anchorCtr="1"/>
                </a:tc>
                <a:tc>
                  <a:txBody>
                    <a:bodyPr/>
                    <a:lstStyle/>
                    <a:p>
                      <a:pPr algn="ctr"/>
                      <a:r>
                        <a:rPr lang="en-GB" sz="1400" b="0" dirty="0" smtClean="0"/>
                        <a:t>78%</a:t>
                      </a:r>
                      <a:endParaRPr lang="en-GB" sz="1400" b="0" dirty="0"/>
                    </a:p>
                  </a:txBody>
                  <a:tcPr anchor="ctr" anchorCtr="1"/>
                </a:tc>
                <a:tc>
                  <a:txBody>
                    <a:bodyPr/>
                    <a:lstStyle/>
                    <a:p>
                      <a:pPr algn="ctr"/>
                      <a:r>
                        <a:rPr lang="en-GB" sz="1400" b="1" dirty="0" smtClean="0"/>
                        <a:t>82%</a:t>
                      </a:r>
                      <a:endParaRPr lang="en-GB" sz="1400" b="1" dirty="0"/>
                    </a:p>
                  </a:txBody>
                  <a:tcPr anchor="ctr" anchorCtr="1"/>
                </a:tc>
                <a:tc>
                  <a:txBody>
                    <a:bodyPr/>
                    <a:lstStyle/>
                    <a:p>
                      <a:pPr algn="ctr"/>
                      <a:r>
                        <a:rPr lang="en-GB" sz="1400" b="0" dirty="0" smtClean="0"/>
                        <a:t>79%</a:t>
                      </a:r>
                      <a:endParaRPr lang="en-GB" sz="1400" b="0" dirty="0"/>
                    </a:p>
                  </a:txBody>
                  <a:tcPr anchor="ctr" anchorCtr="1"/>
                </a:tc>
                <a:tc>
                  <a:txBody>
                    <a:bodyPr/>
                    <a:lstStyle/>
                    <a:p>
                      <a:pPr algn="ctr"/>
                      <a:r>
                        <a:rPr lang="en-GB" sz="1400" b="0" dirty="0" smtClean="0"/>
                        <a:t>67%</a:t>
                      </a:r>
                      <a:endParaRPr lang="en-GB" sz="1400" b="0" dirty="0"/>
                    </a:p>
                  </a:txBody>
                  <a:tcPr anchor="ctr" anchorCtr="1"/>
                </a:tc>
                <a:tc>
                  <a:txBody>
                    <a:bodyPr/>
                    <a:lstStyle/>
                    <a:p>
                      <a:pPr algn="ctr"/>
                      <a:r>
                        <a:rPr lang="en-GB" sz="1400" b="0" dirty="0" smtClean="0"/>
                        <a:t>71%</a:t>
                      </a:r>
                      <a:endParaRPr lang="en-GB" sz="1400" b="0" dirty="0"/>
                    </a:p>
                  </a:txBody>
                  <a:tcPr anchor="ctr" anchorCtr="1"/>
                </a:tc>
              </a:tr>
            </a:tbl>
          </a:graphicData>
        </a:graphic>
      </p:graphicFrame>
      <p:sp>
        <p:nvSpPr>
          <p:cNvPr id="14" name="Rounded Rectangle 13"/>
          <p:cNvSpPr/>
          <p:nvPr/>
        </p:nvSpPr>
        <p:spPr bwMode="auto">
          <a:xfrm>
            <a:off x="7848872" y="1556792"/>
            <a:ext cx="1043608" cy="273630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tx1"/>
                </a:solidFill>
                <a:effectLst/>
              </a:rPr>
              <a:t>% agree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400" dirty="0" smtClean="0"/>
              <a:t>84%</a:t>
            </a: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400" dirty="0" smtClean="0"/>
              <a:t>79%</a:t>
            </a: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p:txBody>
      </p:sp>
      <p:sp>
        <p:nvSpPr>
          <p:cNvPr id="9"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31</a:t>
            </a:fld>
            <a:endParaRPr lang="en-US" sz="900" b="0" dirty="0"/>
          </a:p>
        </p:txBody>
      </p:sp>
    </p:spTree>
    <p:extLst>
      <p:ext uri="{BB962C8B-B14F-4D97-AF65-F5344CB8AC3E}">
        <p14:creationId xmlns:p14="http://schemas.microsoft.com/office/powerpoint/2010/main" val="191781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Professional development and learning</a:t>
            </a:r>
            <a:endParaRPr lang="en-US" sz="2800" dirty="0" smtClean="0"/>
          </a:p>
        </p:txBody>
      </p:sp>
    </p:spTree>
    <p:extLst>
      <p:ext uri="{BB962C8B-B14F-4D97-AF65-F5344CB8AC3E}">
        <p14:creationId xmlns:p14="http://schemas.microsoft.com/office/powerpoint/2010/main" val="307307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46601934"/>
              </p:ext>
            </p:extLst>
          </p:nvPr>
        </p:nvGraphicFramePr>
        <p:xfrm>
          <a:off x="179512" y="1340768"/>
          <a:ext cx="878497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More disagree than agree on professional development/ learning – most with having time to dedicate to this</a:t>
            </a:r>
            <a:endParaRPr lang="en-GB" sz="2200" dirty="0"/>
          </a:p>
        </p:txBody>
      </p:sp>
      <p:sp>
        <p:nvSpPr>
          <p:cNvPr id="7" name="Rounded Rectangle 6"/>
          <p:cNvSpPr/>
          <p:nvPr/>
        </p:nvSpPr>
        <p:spPr bwMode="auto">
          <a:xfrm>
            <a:off x="4211960" y="1800112"/>
            <a:ext cx="4752528" cy="288032"/>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400" b="0" dirty="0" smtClean="0"/>
              <a:t>32% disagree</a:t>
            </a:r>
            <a:r>
              <a:rPr lang="en-GB" sz="1400" dirty="0" smtClean="0"/>
              <a:t>	     v. 	           42% agree</a:t>
            </a:r>
            <a:endParaRPr kumimoji="0" lang="en-GB" sz="1400" i="0" u="none" strike="noStrike" cap="none" normalizeH="0" baseline="0" dirty="0" smtClean="0">
              <a:ln>
                <a:noFill/>
              </a:ln>
              <a:solidFill>
                <a:schemeClr val="tx1"/>
              </a:solidFill>
              <a:effectLst/>
            </a:endParaRPr>
          </a:p>
        </p:txBody>
      </p:sp>
      <p:sp>
        <p:nvSpPr>
          <p:cNvPr id="12" name="TextBox 11"/>
          <p:cNvSpPr txBox="1">
            <a:spLocks noChangeArrowheads="1"/>
          </p:cNvSpPr>
          <p:nvPr/>
        </p:nvSpPr>
        <p:spPr bwMode="auto">
          <a:xfrm>
            <a:off x="755576" y="6381328"/>
            <a:ext cx="4176464" cy="507831"/>
          </a:xfrm>
          <a:prstGeom prst="rect">
            <a:avLst/>
          </a:prstGeom>
          <a:noFill/>
          <a:ln w="9525">
            <a:noFill/>
            <a:miter lim="800000"/>
            <a:headEnd/>
            <a:tailEnd/>
          </a:ln>
        </p:spPr>
        <p:txBody>
          <a:bodyPr wrap="square">
            <a:spAutoFit/>
          </a:bodyPr>
          <a:lstStyle/>
          <a:p>
            <a:r>
              <a:rPr lang="en-GB" sz="900" b="0" dirty="0" smtClean="0"/>
              <a:t>Q21: Think now of professional development and learning – how much do you agree with each of the following statements?</a:t>
            </a:r>
          </a:p>
          <a:p>
            <a:r>
              <a:rPr lang="en-GB" sz="900" b="0" dirty="0" smtClean="0"/>
              <a:t>Base: </a:t>
            </a:r>
            <a:r>
              <a:rPr lang="en-GB" sz="900" b="0" dirty="0"/>
              <a:t>All </a:t>
            </a:r>
            <a:r>
              <a:rPr lang="en-GB" sz="900" b="0" dirty="0" smtClean="0"/>
              <a:t>respondents (n=6,897)</a:t>
            </a:r>
            <a:endParaRPr lang="en-GB" sz="900" b="0" dirty="0"/>
          </a:p>
        </p:txBody>
      </p:sp>
      <p:sp>
        <p:nvSpPr>
          <p:cNvPr id="9" name="Rounded Rectangle 8"/>
          <p:cNvSpPr/>
          <p:nvPr/>
        </p:nvSpPr>
        <p:spPr bwMode="auto">
          <a:xfrm>
            <a:off x="4211960" y="5085184"/>
            <a:ext cx="4752528" cy="288032"/>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400" dirty="0" smtClean="0"/>
              <a:t>44% disagree	     v. 	             </a:t>
            </a:r>
            <a:r>
              <a:rPr lang="en-GB" sz="1400" b="0" dirty="0" smtClean="0"/>
              <a:t>27% agree</a:t>
            </a:r>
            <a:endParaRPr kumimoji="0" lang="en-GB" sz="1400" b="0" i="0" u="none" strike="noStrike" cap="none" normalizeH="0" baseline="0" dirty="0" smtClean="0">
              <a:ln>
                <a:noFill/>
              </a:ln>
              <a:solidFill>
                <a:schemeClr val="tx1"/>
              </a:solidFill>
              <a:effectLst/>
            </a:endParaRPr>
          </a:p>
        </p:txBody>
      </p:sp>
      <p:sp>
        <p:nvSpPr>
          <p:cNvPr id="10" name="Rounded Rectangle 9"/>
          <p:cNvSpPr/>
          <p:nvPr/>
        </p:nvSpPr>
        <p:spPr bwMode="auto">
          <a:xfrm>
            <a:off x="4211960" y="3974000"/>
            <a:ext cx="4752528" cy="288032"/>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400" dirty="0" smtClean="0"/>
              <a:t>70% disagree	     v. 	             </a:t>
            </a:r>
            <a:r>
              <a:rPr lang="en-GB" sz="1400" b="0" dirty="0" smtClean="0"/>
              <a:t>21% agree</a:t>
            </a:r>
            <a:endParaRPr kumimoji="0" lang="en-GB" sz="1400" b="0" i="0" u="none" strike="noStrike" cap="none" normalizeH="0" baseline="0" dirty="0" smtClean="0">
              <a:ln>
                <a:noFill/>
              </a:ln>
              <a:solidFill>
                <a:schemeClr val="tx1"/>
              </a:solidFill>
              <a:effectLst/>
            </a:endParaRPr>
          </a:p>
        </p:txBody>
      </p:sp>
      <p:sp>
        <p:nvSpPr>
          <p:cNvPr id="13" name="Rounded Rectangle 12"/>
          <p:cNvSpPr/>
          <p:nvPr/>
        </p:nvSpPr>
        <p:spPr bwMode="auto">
          <a:xfrm>
            <a:off x="4211960" y="2893880"/>
            <a:ext cx="4752528" cy="288032"/>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GB" sz="1400" b="0" dirty="0" smtClean="0"/>
              <a:t>42% disagree</a:t>
            </a:r>
            <a:r>
              <a:rPr lang="en-GB" sz="1400" dirty="0" smtClean="0"/>
              <a:t>	     v. 	             </a:t>
            </a:r>
            <a:r>
              <a:rPr lang="en-GB" sz="1400" b="0" dirty="0" smtClean="0"/>
              <a:t>39% agree</a:t>
            </a:r>
            <a:endParaRPr kumimoji="0" lang="en-GB" sz="1400" b="0" i="0" u="none" strike="noStrike" cap="none" normalizeH="0" baseline="0" dirty="0" smtClean="0">
              <a:ln>
                <a:noFill/>
              </a:ln>
              <a:solidFill>
                <a:schemeClr val="tx1"/>
              </a:solidFill>
              <a:effectLst/>
            </a:endParaRPr>
          </a:p>
        </p:txBody>
      </p:sp>
      <p:sp>
        <p:nvSpPr>
          <p:cNvPr id="14" name="Rounded Rectangle 13"/>
          <p:cNvSpPr/>
          <p:nvPr/>
        </p:nvSpPr>
        <p:spPr bwMode="auto">
          <a:xfrm>
            <a:off x="251520" y="4262032"/>
            <a:ext cx="3816424" cy="67913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33</a:t>
            </a:fld>
            <a:endParaRPr lang="en-US" sz="900" b="0" dirty="0"/>
          </a:p>
        </p:txBody>
      </p:sp>
    </p:spTree>
    <p:extLst>
      <p:ext uri="{BB962C8B-B14F-4D97-AF65-F5344CB8AC3E}">
        <p14:creationId xmlns:p14="http://schemas.microsoft.com/office/powerpoint/2010/main" val="3240605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disagreement than agreement overall</a:t>
            </a:r>
            <a:endParaRPr lang="en-GB" dirty="0"/>
          </a:p>
        </p:txBody>
      </p:sp>
      <p:sp>
        <p:nvSpPr>
          <p:cNvPr id="12" name="TextBox 11"/>
          <p:cNvSpPr txBox="1">
            <a:spLocks noChangeArrowheads="1"/>
          </p:cNvSpPr>
          <p:nvPr/>
        </p:nvSpPr>
        <p:spPr bwMode="auto">
          <a:xfrm>
            <a:off x="755576" y="6381328"/>
            <a:ext cx="4176464" cy="507831"/>
          </a:xfrm>
          <a:prstGeom prst="rect">
            <a:avLst/>
          </a:prstGeom>
          <a:noFill/>
          <a:ln w="9525">
            <a:noFill/>
            <a:miter lim="800000"/>
            <a:headEnd/>
            <a:tailEnd/>
          </a:ln>
        </p:spPr>
        <p:txBody>
          <a:bodyPr wrap="square">
            <a:spAutoFit/>
          </a:bodyPr>
          <a:lstStyle/>
          <a:p>
            <a:r>
              <a:rPr lang="en-GB" sz="900" b="0" dirty="0" smtClean="0"/>
              <a:t>Q21: Think now of professional development and learning – how much do you agree with each of the following statements?</a:t>
            </a:r>
          </a:p>
          <a:p>
            <a:r>
              <a:rPr lang="en-GB" sz="900" b="0" dirty="0" smtClean="0"/>
              <a:t>Base: </a:t>
            </a:r>
            <a:r>
              <a:rPr lang="en-GB" sz="900" b="0" dirty="0"/>
              <a:t>All </a:t>
            </a:r>
            <a:r>
              <a:rPr lang="en-GB" sz="900" b="0" dirty="0" smtClean="0"/>
              <a:t>respondents (n=6,897)</a:t>
            </a:r>
            <a:endParaRPr lang="en-GB" sz="900" b="0" dirty="0"/>
          </a:p>
        </p:txBody>
      </p:sp>
      <p:graphicFrame>
        <p:nvGraphicFramePr>
          <p:cNvPr id="8" name="Table 7"/>
          <p:cNvGraphicFramePr>
            <a:graphicFrameLocks noGrp="1"/>
          </p:cNvGraphicFramePr>
          <p:nvPr>
            <p:extLst>
              <p:ext uri="{D42A27DB-BD31-4B8C-83A1-F6EECF244321}">
                <p14:modId xmlns:p14="http://schemas.microsoft.com/office/powerpoint/2010/main" val="1912655599"/>
              </p:ext>
            </p:extLst>
          </p:nvPr>
        </p:nvGraphicFramePr>
        <p:xfrm>
          <a:off x="148448" y="2328223"/>
          <a:ext cx="8856983" cy="3737777"/>
        </p:xfrm>
        <a:graphic>
          <a:graphicData uri="http://schemas.openxmlformats.org/drawingml/2006/table">
            <a:tbl>
              <a:tblPr firstRow="1" bandRow="1">
                <a:tableStyleId>{93296810-A885-4BE3-A3E7-6D5BEEA58F35}</a:tableStyleId>
              </a:tblPr>
              <a:tblGrid>
                <a:gridCol w="2191304"/>
                <a:gridCol w="1080120"/>
                <a:gridCol w="864096"/>
                <a:gridCol w="864096"/>
                <a:gridCol w="864096"/>
                <a:gridCol w="1080120"/>
                <a:gridCol w="936104"/>
                <a:gridCol w="977047"/>
              </a:tblGrid>
              <a:tr h="288032">
                <a:tc>
                  <a:txBody>
                    <a:bodyPr/>
                    <a:lstStyle/>
                    <a:p>
                      <a:pPr algn="l"/>
                      <a:endParaRPr lang="en-GB" sz="1400" dirty="0"/>
                    </a:p>
                  </a:txBody>
                  <a:tcPr anchor="ctr"/>
                </a:tc>
                <a:tc>
                  <a:txBody>
                    <a:bodyPr/>
                    <a:lstStyle/>
                    <a:p>
                      <a:pPr algn="ctr"/>
                      <a:r>
                        <a:rPr lang="en-GB" sz="1200" dirty="0" smtClean="0"/>
                        <a:t>Total</a:t>
                      </a:r>
                      <a:endParaRPr lang="en-GB" sz="120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dirty="0" smtClean="0"/>
                        <a:t>Special</a:t>
                      </a:r>
                      <a:endParaRPr lang="en-GB" sz="120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200" dirty="0" smtClean="0"/>
                        <a:t>Nursery</a:t>
                      </a:r>
                      <a:endParaRPr lang="en-GB" sz="1200" dirty="0"/>
                    </a:p>
                  </a:txBody>
                  <a:tcPr anchor="ctr" anchorCtr="1"/>
                </a:tc>
                <a:tc>
                  <a:txBody>
                    <a:bodyPr/>
                    <a:lstStyle/>
                    <a:p>
                      <a:pPr algn="ctr"/>
                      <a:r>
                        <a:rPr lang="en-GB" sz="1200" dirty="0" smtClean="0"/>
                        <a:t>Primary</a:t>
                      </a:r>
                      <a:endParaRPr lang="en-GB" sz="1200" dirty="0"/>
                    </a:p>
                  </a:txBody>
                  <a:tcPr anchor="ctr" anchorCtr="1"/>
                </a:tc>
                <a:tc>
                  <a:txBody>
                    <a:bodyPr/>
                    <a:lstStyle/>
                    <a:p>
                      <a:pPr algn="ctr"/>
                      <a:r>
                        <a:rPr lang="en-GB" sz="1200" dirty="0" smtClean="0"/>
                        <a:t>Secondary</a:t>
                      </a:r>
                      <a:endParaRPr lang="en-GB" sz="1200" dirty="0"/>
                    </a:p>
                  </a:txBody>
                  <a:tcPr anchor="ctr" anchorCtr="1"/>
                </a:tc>
                <a:tc>
                  <a:txBody>
                    <a:bodyPr/>
                    <a:lstStyle/>
                    <a:p>
                      <a:pPr algn="ctr"/>
                      <a:r>
                        <a:rPr lang="en-GB" sz="1200" dirty="0" smtClean="0"/>
                        <a:t>Further</a:t>
                      </a:r>
                      <a:endParaRPr lang="en-GB" sz="1200" dirty="0"/>
                    </a:p>
                  </a:txBody>
                  <a:tcPr anchor="ctr" anchorCtr="1"/>
                </a:tc>
                <a:tc>
                  <a:txBody>
                    <a:bodyPr/>
                    <a:lstStyle/>
                    <a:p>
                      <a:pPr algn="ctr"/>
                      <a:r>
                        <a:rPr lang="en-GB" sz="1200" dirty="0" smtClean="0"/>
                        <a:t>Higher</a:t>
                      </a:r>
                      <a:endParaRPr lang="en-GB" sz="1200" dirty="0"/>
                    </a:p>
                  </a:txBody>
                  <a:tcPr anchor="ctr" anchorCtr="1"/>
                </a:tc>
              </a:tr>
              <a:tr h="533675">
                <a:tc>
                  <a:txBody>
                    <a:bodyPr/>
                    <a:lstStyle/>
                    <a:p>
                      <a:pPr algn="l"/>
                      <a:r>
                        <a:rPr lang="en-GB" sz="1200" b="0" i="0" u="none" strike="noStrike" kern="1200" baseline="0" dirty="0" smtClean="0">
                          <a:solidFill>
                            <a:schemeClr val="dk1"/>
                          </a:solidFill>
                          <a:latin typeface="+mn-lt"/>
                          <a:ea typeface="+mn-ea"/>
                          <a:cs typeface="+mn-cs"/>
                        </a:rPr>
                        <a:t>My PRD objectives for the year are clear and actionable</a:t>
                      </a:r>
                    </a:p>
                  </a:txBody>
                  <a:tcPr anchor="ctr">
                    <a:solidFill>
                      <a:srgbClr val="CCFFCC"/>
                    </a:solidFill>
                  </a:tcPr>
                </a:tc>
                <a:tc>
                  <a:txBody>
                    <a:bodyPr/>
                    <a:lstStyle/>
                    <a:p>
                      <a:pPr algn="ctr"/>
                      <a:r>
                        <a:rPr lang="en-GB" sz="1200" b="1" dirty="0" smtClean="0"/>
                        <a:t>42% agree</a:t>
                      </a:r>
                      <a:endParaRPr lang="en-GB" sz="1200" b="1" dirty="0"/>
                    </a:p>
                  </a:txBody>
                  <a:tcPr anchor="ctr" anchorCtr="1">
                    <a:lnR w="381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0" dirty="0" smtClean="0"/>
                        <a:t>46%</a:t>
                      </a:r>
                    </a:p>
                    <a:p>
                      <a:pPr algn="ctr"/>
                      <a:r>
                        <a:rPr lang="en-GB" sz="1200" b="0" dirty="0" smtClean="0"/>
                        <a:t>agree</a:t>
                      </a:r>
                      <a:endParaRPr lang="en-GB" sz="1200" b="0" dirty="0"/>
                    </a:p>
                  </a:txBody>
                  <a:tcPr anchor="ctr" anchorCtr="1">
                    <a:lnL w="381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1" dirty="0" smtClean="0"/>
                        <a:t>50%</a:t>
                      </a:r>
                    </a:p>
                    <a:p>
                      <a:pPr algn="ctr"/>
                      <a:r>
                        <a:rPr lang="en-GB" sz="1200" b="1" dirty="0" smtClean="0"/>
                        <a:t>agree</a:t>
                      </a:r>
                      <a:endParaRPr lang="en-GB" sz="1200" b="1" dirty="0"/>
                    </a:p>
                  </a:txBody>
                  <a:tcPr anchor="ctr" anchorCtr="1">
                    <a:solidFill>
                      <a:srgbClr val="CCFFCC"/>
                    </a:solidFill>
                  </a:tcPr>
                </a:tc>
                <a:tc>
                  <a:txBody>
                    <a:bodyPr/>
                    <a:lstStyle/>
                    <a:p>
                      <a:pPr algn="ctr"/>
                      <a:r>
                        <a:rPr lang="en-GB" sz="1200" b="0" dirty="0" smtClean="0"/>
                        <a:t>35%</a:t>
                      </a:r>
                    </a:p>
                    <a:p>
                      <a:pPr algn="ctr"/>
                      <a:r>
                        <a:rPr lang="en-GB" sz="1200" b="0" dirty="0" smtClean="0"/>
                        <a:t>agree</a:t>
                      </a:r>
                      <a:endParaRPr lang="en-GB" sz="1200" b="0" dirty="0"/>
                    </a:p>
                  </a:txBody>
                  <a:tcPr anchor="ctr" anchorCtr="1">
                    <a:solidFill>
                      <a:srgbClr val="CCFFCC"/>
                    </a:solidFill>
                  </a:tcPr>
                </a:tc>
                <a:tc>
                  <a:txBody>
                    <a:bodyPr/>
                    <a:lstStyle/>
                    <a:p>
                      <a:pPr algn="ctr"/>
                      <a:r>
                        <a:rPr lang="en-GB" sz="1200" b="0" dirty="0" smtClean="0"/>
                        <a:t>40% </a:t>
                      </a:r>
                    </a:p>
                    <a:p>
                      <a:pPr algn="ctr"/>
                      <a:r>
                        <a:rPr lang="en-GB" sz="1200" b="0" dirty="0" smtClean="0"/>
                        <a:t>agree</a:t>
                      </a:r>
                      <a:endParaRPr lang="en-GB" sz="1200" b="0" dirty="0"/>
                    </a:p>
                  </a:txBody>
                  <a:tcPr anchor="ctr" anchorCtr="1">
                    <a:solidFill>
                      <a:srgbClr val="CCFFCC"/>
                    </a:solidFill>
                  </a:tcPr>
                </a:tc>
                <a:tc>
                  <a:txBody>
                    <a:bodyPr/>
                    <a:lstStyle/>
                    <a:p>
                      <a:pPr algn="ctr"/>
                      <a:r>
                        <a:rPr lang="en-GB" sz="1200" b="0" dirty="0" smtClean="0"/>
                        <a:t>30% agree</a:t>
                      </a:r>
                      <a:endParaRPr lang="en-GB" sz="1200" b="0" dirty="0"/>
                    </a:p>
                  </a:txBody>
                  <a:tcPr anchor="ctr" anchorCtr="1">
                    <a:solidFill>
                      <a:srgbClr val="CCFFCC"/>
                    </a:solidFill>
                  </a:tcPr>
                </a:tc>
                <a:tc>
                  <a:txBody>
                    <a:bodyPr/>
                    <a:lstStyle/>
                    <a:p>
                      <a:pPr algn="ctr"/>
                      <a:r>
                        <a:rPr lang="en-GB" sz="1200" b="0" dirty="0" smtClean="0"/>
                        <a:t>35% agree</a:t>
                      </a:r>
                      <a:endParaRPr lang="en-GB" sz="1200" b="0" dirty="0"/>
                    </a:p>
                  </a:txBody>
                  <a:tcPr anchor="ctr" anchorCtr="1">
                    <a:solidFill>
                      <a:srgbClr val="CCFFCC"/>
                    </a:solidFill>
                  </a:tcPr>
                </a:tc>
              </a:tr>
              <a:tr h="1085138">
                <a:tc>
                  <a:txBody>
                    <a:bodyPr/>
                    <a:lstStyle/>
                    <a:p>
                      <a:pPr algn="l"/>
                      <a:r>
                        <a:rPr lang="en-GB" sz="1200" b="0" i="0" u="none" strike="noStrike" kern="1200" baseline="0" dirty="0" smtClean="0">
                          <a:solidFill>
                            <a:schemeClr val="dk1"/>
                          </a:solidFill>
                          <a:latin typeface="+mn-lt"/>
                          <a:ea typeface="+mn-ea"/>
                          <a:cs typeface="+mn-cs"/>
                        </a:rPr>
                        <a:t>I receive sufficient professional development and learning opportunities to do my job well</a:t>
                      </a:r>
                    </a:p>
                  </a:txBody>
                  <a:tcPr anchor="ctr"/>
                </a:tc>
                <a:tc>
                  <a:txBody>
                    <a:bodyPr/>
                    <a:lstStyle/>
                    <a:p>
                      <a:pPr algn="ctr"/>
                      <a:r>
                        <a:rPr lang="en-GB" sz="1100" b="0" dirty="0" smtClean="0"/>
                        <a:t>39% </a:t>
                      </a:r>
                    </a:p>
                    <a:p>
                      <a:pPr algn="ctr"/>
                      <a:r>
                        <a:rPr lang="en-GB" sz="1100" b="0" dirty="0" smtClean="0"/>
                        <a:t>agree</a:t>
                      </a:r>
                    </a:p>
                    <a:p>
                      <a:pPr algn="ctr"/>
                      <a:endParaRPr lang="en-GB" sz="1100" b="0" dirty="0" smtClean="0"/>
                    </a:p>
                    <a:p>
                      <a:pPr algn="ctr"/>
                      <a:r>
                        <a:rPr lang="en-GB" sz="1100" b="0" dirty="0" smtClean="0"/>
                        <a:t>42% </a:t>
                      </a:r>
                    </a:p>
                    <a:p>
                      <a:pPr algn="ctr"/>
                      <a:r>
                        <a:rPr lang="en-GB" sz="1100" b="0" dirty="0" smtClean="0"/>
                        <a:t>disagree</a:t>
                      </a:r>
                      <a:endParaRPr lang="en-GB" sz="1100" b="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43% </a:t>
                      </a:r>
                    </a:p>
                    <a:p>
                      <a:pPr algn="ctr"/>
                      <a:r>
                        <a:rPr lang="en-GB" sz="1200" b="0" dirty="0" smtClean="0"/>
                        <a:t>agree</a:t>
                      </a:r>
                      <a:endParaRPr lang="en-GB" sz="12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200" b="1" dirty="0" smtClean="0"/>
                        <a:t>50%</a:t>
                      </a:r>
                      <a:r>
                        <a:rPr lang="en-GB" sz="1200" b="0" dirty="0" smtClean="0"/>
                        <a:t> agree</a:t>
                      </a:r>
                      <a:endParaRPr lang="en-GB" sz="1200" b="0" dirty="0"/>
                    </a:p>
                  </a:txBody>
                  <a:tcPr anchor="ctr" anchorCtr="1"/>
                </a:tc>
                <a:tc>
                  <a:txBody>
                    <a:bodyPr/>
                    <a:lstStyle/>
                    <a:p>
                      <a:pPr algn="ctr"/>
                      <a:r>
                        <a:rPr lang="en-GB" sz="1200" b="0" dirty="0" smtClean="0"/>
                        <a:t>42% agree</a:t>
                      </a:r>
                      <a:endParaRPr lang="en-GB" sz="1200" b="0" dirty="0"/>
                    </a:p>
                  </a:txBody>
                  <a:tcPr anchor="ctr" anchorCtr="1"/>
                </a:tc>
                <a:tc>
                  <a:txBody>
                    <a:bodyPr/>
                    <a:lstStyle/>
                    <a:p>
                      <a:pPr algn="ctr"/>
                      <a:r>
                        <a:rPr lang="en-GB" sz="1200" b="0" dirty="0" smtClean="0"/>
                        <a:t>34% </a:t>
                      </a:r>
                    </a:p>
                    <a:p>
                      <a:pPr algn="ctr"/>
                      <a:r>
                        <a:rPr lang="en-GB" sz="1200" b="0" dirty="0" smtClean="0"/>
                        <a:t>agree</a:t>
                      </a:r>
                      <a:endParaRPr lang="en-GB" sz="1200" b="0" dirty="0"/>
                    </a:p>
                  </a:txBody>
                  <a:tcPr anchor="ctr" anchorCtr="1"/>
                </a:tc>
                <a:tc>
                  <a:txBody>
                    <a:bodyPr/>
                    <a:lstStyle/>
                    <a:p>
                      <a:pPr algn="ctr"/>
                      <a:r>
                        <a:rPr lang="en-GB" sz="1200" b="0" dirty="0" smtClean="0"/>
                        <a:t>34% agree</a:t>
                      </a:r>
                      <a:endParaRPr lang="en-GB" sz="1200" b="0" dirty="0"/>
                    </a:p>
                  </a:txBody>
                  <a:tcPr anchor="ctr" anchorCtr="1"/>
                </a:tc>
                <a:tc>
                  <a:txBody>
                    <a:bodyPr/>
                    <a:lstStyle/>
                    <a:p>
                      <a:pPr algn="ctr"/>
                      <a:r>
                        <a:rPr lang="en-GB" sz="1200" b="0" dirty="0" smtClean="0"/>
                        <a:t>40% agree</a:t>
                      </a:r>
                      <a:endParaRPr lang="en-GB" sz="1200" b="0" dirty="0"/>
                    </a:p>
                  </a:txBody>
                  <a:tcPr anchor="ctr" anchorCtr="1"/>
                </a:tc>
              </a:tr>
              <a:tr h="747145">
                <a:tc>
                  <a:txBody>
                    <a:bodyPr/>
                    <a:lstStyle/>
                    <a:p>
                      <a:pPr algn="l"/>
                      <a:r>
                        <a:rPr lang="en-GB" sz="1200" b="0" i="0" u="none" strike="noStrike" kern="1200" baseline="0" dirty="0" smtClean="0">
                          <a:solidFill>
                            <a:schemeClr val="dk1"/>
                          </a:solidFill>
                          <a:latin typeface="+mn-lt"/>
                          <a:ea typeface="+mn-ea"/>
                          <a:cs typeface="+mn-cs"/>
                        </a:rPr>
                        <a:t>I have sufficient time to dedicate to professional development and learning</a:t>
                      </a:r>
                    </a:p>
                  </a:txBody>
                  <a:tcPr anchor="ctr">
                    <a:solidFill>
                      <a:srgbClr val="FFCCCC"/>
                    </a:solidFill>
                  </a:tcPr>
                </a:tc>
                <a:tc>
                  <a:txBody>
                    <a:bodyPr/>
                    <a:lstStyle/>
                    <a:p>
                      <a:pPr algn="ctr"/>
                      <a:r>
                        <a:rPr lang="en-GB" sz="1200" b="1" dirty="0" smtClean="0"/>
                        <a:t>70% </a:t>
                      </a:r>
                    </a:p>
                    <a:p>
                      <a:pPr algn="ctr"/>
                      <a:r>
                        <a:rPr lang="en-GB" sz="1200" b="1" dirty="0" smtClean="0"/>
                        <a:t>disagree</a:t>
                      </a:r>
                      <a:endParaRPr lang="en-GB" sz="1200" b="1" dirty="0"/>
                    </a:p>
                  </a:txBody>
                  <a:tcPr anchor="ctr" anchorCtr="1">
                    <a:lnR w="38100" cap="flat" cmpd="sng" algn="ctr">
                      <a:solidFill>
                        <a:schemeClr val="bg1"/>
                      </a:solidFill>
                      <a:prstDash val="solid"/>
                      <a:round/>
                      <a:headEnd type="none" w="med" len="med"/>
                      <a:tailEnd type="none" w="med" len="med"/>
                    </a:lnR>
                    <a:solidFill>
                      <a:srgbClr val="FFCCCC"/>
                    </a:solidFill>
                  </a:tcPr>
                </a:tc>
                <a:tc>
                  <a:txBody>
                    <a:bodyPr/>
                    <a:lstStyle/>
                    <a:p>
                      <a:pPr algn="ctr"/>
                      <a:r>
                        <a:rPr lang="en-GB" sz="1200" b="0" dirty="0" smtClean="0"/>
                        <a:t>60%</a:t>
                      </a:r>
                    </a:p>
                    <a:p>
                      <a:pPr algn="ctr"/>
                      <a:r>
                        <a:rPr lang="en-GB" sz="1100" b="0" dirty="0" smtClean="0"/>
                        <a:t>disagree</a:t>
                      </a:r>
                      <a:endParaRPr lang="en-GB" sz="1100" b="0" dirty="0"/>
                    </a:p>
                  </a:txBody>
                  <a:tcPr anchor="ctr" anchorCtr="1">
                    <a:lnL w="38100" cap="flat" cmpd="sng" algn="ctr">
                      <a:solidFill>
                        <a:schemeClr val="bg1"/>
                      </a:solidFill>
                      <a:prstDash val="solid"/>
                      <a:round/>
                      <a:headEnd type="none" w="med" len="med"/>
                      <a:tailEnd type="none" w="med" len="med"/>
                    </a:lnL>
                    <a:solidFill>
                      <a:srgbClr val="FFCCCC"/>
                    </a:solidFill>
                  </a:tcPr>
                </a:tc>
                <a:tc>
                  <a:txBody>
                    <a:bodyPr/>
                    <a:lstStyle/>
                    <a:p>
                      <a:pPr algn="ctr"/>
                      <a:r>
                        <a:rPr lang="en-GB" sz="1200" b="0" dirty="0" smtClean="0"/>
                        <a:t>65%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smtClean="0"/>
                        <a:t>disagree</a:t>
                      </a:r>
                    </a:p>
                  </a:txBody>
                  <a:tcPr anchor="ctr" anchorCtr="1">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dirty="0" smtClean="0"/>
                        <a:t>69% </a:t>
                      </a:r>
                      <a:r>
                        <a:rPr lang="en-GB" sz="1100" b="0" dirty="0" smtClean="0"/>
                        <a:t>disagree</a:t>
                      </a:r>
                    </a:p>
                  </a:txBody>
                  <a:tcPr anchor="ctr" anchorCtr="1">
                    <a:solidFill>
                      <a:srgbClr val="FFCCCC"/>
                    </a:solidFill>
                  </a:tcPr>
                </a:tc>
                <a:tc>
                  <a:txBody>
                    <a:bodyPr/>
                    <a:lstStyle/>
                    <a:p>
                      <a:pPr algn="ctr"/>
                      <a:r>
                        <a:rPr lang="en-GB" sz="1200" b="1" dirty="0" smtClean="0"/>
                        <a:t>75%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t>disagree</a:t>
                      </a:r>
                    </a:p>
                  </a:txBody>
                  <a:tcPr anchor="ctr" anchorCtr="1">
                    <a:solidFill>
                      <a:srgbClr val="FFCCCC"/>
                    </a:solidFill>
                  </a:tcPr>
                </a:tc>
                <a:tc>
                  <a:txBody>
                    <a:bodyPr/>
                    <a:lstStyle/>
                    <a:p>
                      <a:pPr algn="ctr"/>
                      <a:r>
                        <a:rPr lang="en-GB" sz="1200" b="0" dirty="0" smtClean="0"/>
                        <a:t>64%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smtClean="0"/>
                        <a:t>disagree</a:t>
                      </a:r>
                    </a:p>
                  </a:txBody>
                  <a:tcPr anchor="ctr" anchorCtr="1">
                    <a:solidFill>
                      <a:srgbClr val="FFCCCC"/>
                    </a:solidFill>
                  </a:tcPr>
                </a:tc>
                <a:tc>
                  <a:txBody>
                    <a:bodyPr/>
                    <a:lstStyle/>
                    <a:p>
                      <a:pPr algn="ctr"/>
                      <a:r>
                        <a:rPr lang="en-GB" sz="1200" b="0" dirty="0" smtClean="0"/>
                        <a:t>68%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dirty="0" smtClean="0"/>
                        <a:t>disagree</a:t>
                      </a:r>
                    </a:p>
                  </a:txBody>
                  <a:tcPr anchor="ctr" anchorCtr="1">
                    <a:solidFill>
                      <a:srgbClr val="FFCCCC"/>
                    </a:solidFill>
                  </a:tcPr>
                </a:tc>
              </a:tr>
              <a:tr h="960614">
                <a:tc>
                  <a:txBody>
                    <a:bodyPr/>
                    <a:lstStyle/>
                    <a:p>
                      <a:pPr algn="l"/>
                      <a:r>
                        <a:rPr lang="en-GB" sz="1200" b="0" i="0" u="none" strike="noStrike" kern="1200" baseline="0" dirty="0" smtClean="0">
                          <a:solidFill>
                            <a:schemeClr val="dk1"/>
                          </a:solidFill>
                          <a:latin typeface="+mn-lt"/>
                          <a:ea typeface="+mn-ea"/>
                          <a:cs typeface="+mn-cs"/>
                        </a:rPr>
                        <a:t>Looking to the future I feel I will have sufficient opportunity to further my career should I so wish</a:t>
                      </a:r>
                    </a:p>
                  </a:txBody>
                  <a:tcPr anchor="ctr">
                    <a:solidFill>
                      <a:srgbClr val="FFCCCC"/>
                    </a:solidFill>
                  </a:tcPr>
                </a:tc>
                <a:tc>
                  <a:txBody>
                    <a:bodyPr/>
                    <a:lstStyle/>
                    <a:p>
                      <a:pPr algn="ctr"/>
                      <a:r>
                        <a:rPr lang="en-GB" sz="1200" b="1" dirty="0" smtClean="0"/>
                        <a:t>44% </a:t>
                      </a:r>
                    </a:p>
                    <a:p>
                      <a:pPr algn="ctr"/>
                      <a:r>
                        <a:rPr lang="en-GB" sz="1200" b="1" dirty="0" smtClean="0"/>
                        <a:t>disagree</a:t>
                      </a:r>
                      <a:endParaRPr lang="en-GB" sz="1200" b="1" dirty="0"/>
                    </a:p>
                  </a:txBody>
                  <a:tcPr anchor="ctr" anchorCtr="1">
                    <a:lnR w="38100" cap="flat" cmpd="sng" algn="ctr">
                      <a:solidFill>
                        <a:schemeClr val="bg1"/>
                      </a:solidFill>
                      <a:prstDash val="solid"/>
                      <a:round/>
                      <a:headEnd type="none" w="med" len="med"/>
                      <a:tailEnd type="none" w="med" len="med"/>
                    </a:lnR>
                    <a:solidFill>
                      <a:srgbClr val="FFCCCC"/>
                    </a:solidFill>
                  </a:tcPr>
                </a:tc>
                <a:tc>
                  <a:txBody>
                    <a:bodyPr/>
                    <a:lstStyle/>
                    <a:p>
                      <a:pPr algn="ctr"/>
                      <a:r>
                        <a:rPr lang="en-GB" sz="1200" b="0" dirty="0" smtClean="0"/>
                        <a:t>40% disagree</a:t>
                      </a:r>
                      <a:endParaRPr lang="en-GB" sz="1200" b="0" dirty="0"/>
                    </a:p>
                  </a:txBody>
                  <a:tcPr anchor="ctr" anchorCtr="1">
                    <a:lnL w="38100" cap="flat" cmpd="sng" algn="ctr">
                      <a:solidFill>
                        <a:schemeClr val="bg1"/>
                      </a:solidFill>
                      <a:prstDash val="solid"/>
                      <a:round/>
                      <a:headEnd type="none" w="med" len="med"/>
                      <a:tailEnd type="none" w="med" len="med"/>
                    </a:lnL>
                    <a:solidFill>
                      <a:srgbClr val="FFCCCC"/>
                    </a:solidFill>
                  </a:tcPr>
                </a:tc>
                <a:tc>
                  <a:txBody>
                    <a:bodyPr/>
                    <a:lstStyle/>
                    <a:p>
                      <a:pPr algn="ctr"/>
                      <a:r>
                        <a:rPr lang="en-GB" sz="1200" b="0" dirty="0" smtClean="0"/>
                        <a:t>36% disagree</a:t>
                      </a:r>
                      <a:endParaRPr lang="en-GB" sz="1200" b="0" dirty="0"/>
                    </a:p>
                  </a:txBody>
                  <a:tcPr anchor="ctr" anchorCtr="1">
                    <a:solidFill>
                      <a:srgbClr val="FFCCCC"/>
                    </a:solidFill>
                  </a:tcPr>
                </a:tc>
                <a:tc>
                  <a:txBody>
                    <a:bodyPr/>
                    <a:lstStyle/>
                    <a:p>
                      <a:pPr algn="ctr"/>
                      <a:r>
                        <a:rPr lang="en-GB" sz="1200" b="0" dirty="0" smtClean="0"/>
                        <a:t>38% disagree</a:t>
                      </a:r>
                      <a:endParaRPr lang="en-GB" sz="1200" b="0" dirty="0"/>
                    </a:p>
                  </a:txBody>
                  <a:tcPr anchor="ctr" anchorCtr="1">
                    <a:solidFill>
                      <a:srgbClr val="FFCCCC"/>
                    </a:solidFill>
                  </a:tcPr>
                </a:tc>
                <a:tc>
                  <a:txBody>
                    <a:bodyPr/>
                    <a:lstStyle/>
                    <a:p>
                      <a:pPr algn="ctr"/>
                      <a:r>
                        <a:rPr lang="en-GB" sz="1200" b="1" dirty="0" smtClean="0"/>
                        <a:t>51% disagree</a:t>
                      </a:r>
                      <a:endParaRPr lang="en-GB" sz="1200" b="1" dirty="0"/>
                    </a:p>
                  </a:txBody>
                  <a:tcPr anchor="ctr" anchorCtr="1">
                    <a:solidFill>
                      <a:srgbClr val="FFCCCC"/>
                    </a:solidFill>
                  </a:tcPr>
                </a:tc>
                <a:tc>
                  <a:txBody>
                    <a:bodyPr/>
                    <a:lstStyle/>
                    <a:p>
                      <a:pPr algn="ctr"/>
                      <a:r>
                        <a:rPr lang="en-GB" sz="1200" b="1" dirty="0" smtClean="0"/>
                        <a:t>54% disagree</a:t>
                      </a:r>
                      <a:endParaRPr lang="en-GB" sz="1200" b="1" dirty="0"/>
                    </a:p>
                  </a:txBody>
                  <a:tcPr anchor="ctr" anchorCtr="1">
                    <a:solidFill>
                      <a:srgbClr val="FFCCCC"/>
                    </a:solidFill>
                  </a:tcPr>
                </a:tc>
                <a:tc>
                  <a:txBody>
                    <a:bodyPr/>
                    <a:lstStyle/>
                    <a:p>
                      <a:pPr algn="ctr"/>
                      <a:r>
                        <a:rPr lang="en-GB" sz="1200" b="1" dirty="0" smtClean="0"/>
                        <a:t>56% disagree</a:t>
                      </a:r>
                      <a:endParaRPr lang="en-GB" sz="1200" b="1" dirty="0"/>
                    </a:p>
                  </a:txBody>
                  <a:tcPr anchor="ctr" anchorCtr="1">
                    <a:solidFill>
                      <a:srgbClr val="FFCCCC"/>
                    </a:solidFill>
                  </a:tcPr>
                </a:tc>
              </a:tr>
            </a:tbl>
          </a:graphicData>
        </a:graphic>
      </p:graphicFrame>
      <p:sp>
        <p:nvSpPr>
          <p:cNvPr id="6" name="Freeform 5"/>
          <p:cNvSpPr/>
          <p:nvPr/>
        </p:nvSpPr>
        <p:spPr>
          <a:xfrm>
            <a:off x="1259632" y="1258978"/>
            <a:ext cx="6624736" cy="945886"/>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b="0" dirty="0">
                <a:solidFill>
                  <a:schemeClr val="tx1"/>
                </a:solidFill>
              </a:rPr>
              <a:t>Most disagreement:</a:t>
            </a:r>
            <a:br>
              <a:rPr lang="en-GB" b="0" dirty="0">
                <a:solidFill>
                  <a:schemeClr val="tx1"/>
                </a:solidFill>
              </a:rPr>
            </a:br>
            <a:r>
              <a:rPr lang="en-GB" b="0" dirty="0">
                <a:solidFill>
                  <a:schemeClr val="tx1"/>
                </a:solidFill>
              </a:rPr>
              <a:t>- </a:t>
            </a:r>
            <a:r>
              <a:rPr lang="en-GB" dirty="0">
                <a:solidFill>
                  <a:schemeClr val="tx1"/>
                </a:solidFill>
              </a:rPr>
              <a:t>Secondary</a:t>
            </a:r>
            <a:r>
              <a:rPr lang="en-GB" b="0" dirty="0">
                <a:solidFill>
                  <a:schemeClr val="tx1"/>
                </a:solidFill>
              </a:rPr>
              <a:t> for having sufficient time</a:t>
            </a:r>
            <a:br>
              <a:rPr lang="en-GB" b="0" dirty="0">
                <a:solidFill>
                  <a:schemeClr val="tx1"/>
                </a:solidFill>
              </a:rPr>
            </a:br>
            <a:r>
              <a:rPr lang="en-GB" b="0" dirty="0">
                <a:solidFill>
                  <a:schemeClr val="tx1"/>
                </a:solidFill>
              </a:rPr>
              <a:t>- </a:t>
            </a:r>
            <a:r>
              <a:rPr lang="en-GB" dirty="0">
                <a:solidFill>
                  <a:schemeClr val="tx1"/>
                </a:solidFill>
              </a:rPr>
              <a:t>Secondary, Further and Higher </a:t>
            </a:r>
            <a:r>
              <a:rPr lang="en-GB" b="0" dirty="0">
                <a:solidFill>
                  <a:schemeClr val="tx1"/>
                </a:solidFill>
              </a:rPr>
              <a:t>for future </a:t>
            </a:r>
            <a:r>
              <a:rPr lang="en-GB" b="0" dirty="0" smtClean="0">
                <a:solidFill>
                  <a:schemeClr val="tx1"/>
                </a:solidFill>
              </a:rPr>
              <a:t>opportunities</a:t>
            </a:r>
            <a:endParaRPr lang="en-GB" b="0" dirty="0">
              <a:solidFill>
                <a:schemeClr val="tx1"/>
              </a:solidFill>
            </a:endParaRPr>
          </a:p>
        </p:txBody>
      </p:sp>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34</a:t>
            </a:fld>
            <a:endParaRPr lang="en-US" sz="900" b="0" dirty="0"/>
          </a:p>
        </p:txBody>
      </p:sp>
    </p:spTree>
    <p:extLst>
      <p:ext uri="{BB962C8B-B14F-4D97-AF65-F5344CB8AC3E}">
        <p14:creationId xmlns:p14="http://schemas.microsoft.com/office/powerpoint/2010/main" val="280545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Job satisfaction</a:t>
            </a:r>
            <a:endParaRPr lang="en-US" sz="2800" dirty="0" smtClean="0"/>
          </a:p>
        </p:txBody>
      </p:sp>
    </p:spTree>
    <p:extLst>
      <p:ext uri="{BB962C8B-B14F-4D97-AF65-F5344CB8AC3E}">
        <p14:creationId xmlns:p14="http://schemas.microsoft.com/office/powerpoint/2010/main" val="64961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18788660"/>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Again a full range of responses for overall job satisfaction – with a mid-score of 5 out of 10</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4.6</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5.2</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5.6</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64904"/>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Q22: How satisfied are you with your job overall?</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547664" y="1410083"/>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Not at all satisfied</a:t>
            </a:r>
          </a:p>
        </p:txBody>
      </p:sp>
      <p:sp>
        <p:nvSpPr>
          <p:cNvPr id="14" name="Rounded Rectangle 13"/>
          <p:cNvSpPr/>
          <p:nvPr/>
        </p:nvSpPr>
        <p:spPr bwMode="auto">
          <a:xfrm>
            <a:off x="6084168" y="1412777"/>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Completely satisfied</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36</a:t>
            </a:fld>
            <a:endParaRPr lang="en-US" sz="900" b="0" dirty="0"/>
          </a:p>
        </p:txBody>
      </p:sp>
    </p:spTree>
    <p:extLst>
      <p:ext uri="{BB962C8B-B14F-4D97-AF65-F5344CB8AC3E}">
        <p14:creationId xmlns:p14="http://schemas.microsoft.com/office/powerpoint/2010/main" val="360175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94971662"/>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sz="2200" dirty="0" smtClean="0"/>
              <a:t>Mixed views, but job dissatisfaction is high and even for the most satisfied Nursery group only 44% score 7 to 10</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4.6</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5.2</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5.6</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Q22: How satisfied are you with your job overall?</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259632" y="1410083"/>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Not at all satisfied</a:t>
            </a:r>
          </a:p>
        </p:txBody>
      </p:sp>
      <p:sp>
        <p:nvSpPr>
          <p:cNvPr id="14" name="Rounded Rectangle 13"/>
          <p:cNvSpPr/>
          <p:nvPr/>
        </p:nvSpPr>
        <p:spPr bwMode="auto">
          <a:xfrm>
            <a:off x="6084168" y="1412777"/>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Completely satisfied</a:t>
            </a:r>
          </a:p>
        </p:txBody>
      </p:sp>
      <p:sp>
        <p:nvSpPr>
          <p:cNvPr id="12" name="Rounded Rectangle 11"/>
          <p:cNvSpPr/>
          <p:nvPr/>
        </p:nvSpPr>
        <p:spPr bwMode="auto">
          <a:xfrm>
            <a:off x="107504" y="2623818"/>
            <a:ext cx="4896544" cy="44514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Oval 14"/>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Oval 15"/>
          <p:cNvSpPr/>
          <p:nvPr/>
        </p:nvSpPr>
        <p:spPr bwMode="auto">
          <a:xfrm>
            <a:off x="6722360" y="2091912"/>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37</a:t>
            </a:fld>
            <a:endParaRPr lang="en-US" sz="900" b="0" dirty="0"/>
          </a:p>
        </p:txBody>
      </p:sp>
    </p:spTree>
    <p:extLst>
      <p:ext uri="{BB962C8B-B14F-4D97-AF65-F5344CB8AC3E}">
        <p14:creationId xmlns:p14="http://schemas.microsoft.com/office/powerpoint/2010/main" val="405832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81903930"/>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Likelihood to be in teaching a year from now is very high, </a:t>
            </a:r>
            <a:r>
              <a:rPr lang="en-GB" dirty="0" smtClean="0"/>
              <a:t>around half giving this a definite 10 out of 10</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8.5</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8.7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8.4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8.4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8.8</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8.2</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7.5</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Q23: How likely do you think it is that you will still be teaching in ….a year from now?</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115616" y="1340768"/>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will not be in teaching</a:t>
            </a:r>
          </a:p>
        </p:txBody>
      </p:sp>
      <p:sp>
        <p:nvSpPr>
          <p:cNvPr id="14" name="Rounded Rectangle 13"/>
          <p:cNvSpPr/>
          <p:nvPr/>
        </p:nvSpPr>
        <p:spPr bwMode="auto">
          <a:xfrm>
            <a:off x="6156176" y="1268760"/>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will be in teaching</a:t>
            </a:r>
          </a:p>
        </p:txBody>
      </p:sp>
      <p:sp>
        <p:nvSpPr>
          <p:cNvPr id="15" name="Oval 14"/>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5978520" y="2088144"/>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38</a:t>
            </a:fld>
            <a:endParaRPr lang="en-US" sz="900" b="0" dirty="0"/>
          </a:p>
        </p:txBody>
      </p:sp>
    </p:spTree>
    <p:extLst>
      <p:ext uri="{BB962C8B-B14F-4D97-AF65-F5344CB8AC3E}">
        <p14:creationId xmlns:p14="http://schemas.microsoft.com/office/powerpoint/2010/main" val="81622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53975"/>
            <a:ext cx="8435280" cy="1143000"/>
          </a:xfrm>
        </p:spPr>
        <p:txBody>
          <a:bodyPr/>
          <a:lstStyle/>
          <a:p>
            <a:r>
              <a:rPr lang="en-GB" sz="2200" dirty="0"/>
              <a:t>N</a:t>
            </a:r>
            <a:r>
              <a:rPr lang="en-GB" sz="2200" dirty="0" smtClean="0"/>
              <a:t>ot </a:t>
            </a:r>
            <a:r>
              <a:rPr lang="en-GB" sz="2200" dirty="0"/>
              <a:t>surprisingly, </a:t>
            </a:r>
            <a:r>
              <a:rPr lang="en-GB" sz="2200" dirty="0" smtClean="0"/>
              <a:t>a less </a:t>
            </a:r>
            <a:r>
              <a:rPr lang="en-GB" sz="2200" dirty="0"/>
              <a:t>definitive </a:t>
            </a:r>
            <a:r>
              <a:rPr lang="en-GB" sz="2200" dirty="0" smtClean="0"/>
              <a:t>response </a:t>
            </a:r>
            <a:r>
              <a:rPr lang="en-GB" sz="2200" dirty="0"/>
              <a:t>for </a:t>
            </a:r>
            <a:r>
              <a:rPr lang="en-GB" sz="2200" dirty="0" smtClean="0"/>
              <a:t>5 </a:t>
            </a:r>
            <a:r>
              <a:rPr lang="en-GB" sz="2200" dirty="0"/>
              <a:t>years </a:t>
            </a:r>
            <a:r>
              <a:rPr lang="en-GB" sz="2200" dirty="0" smtClean="0"/>
              <a:t>time – and more say ‘no’ 1-4 </a:t>
            </a:r>
            <a:r>
              <a:rPr lang="en-GB" sz="2200" i="1" dirty="0" smtClean="0"/>
              <a:t>(up 15% to 24% overall)</a:t>
            </a:r>
            <a:endParaRPr lang="en-GB" sz="2200" i="1"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6.4</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6.2</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5.1</a:t>
            </a:r>
            <a:endParaRPr kumimoji="0" lang="en-GB" sz="1200" i="0" u="none" strike="noStrike" cap="none" normalizeH="0" baseline="0" dirty="0" smtClean="0">
              <a:ln>
                <a:noFill/>
              </a:ln>
              <a:solidFill>
                <a:schemeClr val="tx1"/>
              </a:solidFill>
              <a:effectLst/>
            </a:endParaRPr>
          </a:p>
        </p:txBody>
      </p:sp>
      <p:sp>
        <p:nvSpPr>
          <p:cNvPr id="10" name="TextBox 9"/>
          <p:cNvSpPr txBox="1">
            <a:spLocks noChangeArrowheads="1"/>
          </p:cNvSpPr>
          <p:nvPr/>
        </p:nvSpPr>
        <p:spPr bwMode="auto">
          <a:xfrm>
            <a:off x="755577" y="6444045"/>
            <a:ext cx="6876764" cy="380873"/>
          </a:xfrm>
          <a:prstGeom prst="rect">
            <a:avLst/>
          </a:prstGeom>
          <a:noFill/>
          <a:ln w="9525">
            <a:noFill/>
            <a:miter lim="800000"/>
            <a:headEnd/>
            <a:tailEnd/>
          </a:ln>
        </p:spPr>
        <p:txBody>
          <a:bodyPr wrap="square">
            <a:spAutoFit/>
          </a:bodyPr>
          <a:lstStyle/>
          <a:p>
            <a:r>
              <a:rPr lang="en-GB" sz="900" b="0" dirty="0" smtClean="0"/>
              <a:t>Q23: How likely do you think it is that you will still be teaching in ….5 years from now?</a:t>
            </a:r>
          </a:p>
          <a:p>
            <a:r>
              <a:rPr lang="en-GB" sz="900" b="0" dirty="0" smtClean="0"/>
              <a:t>Base: </a:t>
            </a:r>
            <a:r>
              <a:rPr lang="en-GB" sz="900" b="0" dirty="0"/>
              <a:t>All </a:t>
            </a:r>
            <a:r>
              <a:rPr lang="en-GB" sz="900" b="0" dirty="0" smtClean="0"/>
              <a:t>respondents (n=6,897)</a:t>
            </a:r>
            <a:endParaRPr lang="en-GB" sz="900" b="0" dirty="0"/>
          </a:p>
        </p:txBody>
      </p:sp>
      <p:graphicFrame>
        <p:nvGraphicFramePr>
          <p:cNvPr id="12" name="Chart 11"/>
          <p:cNvGraphicFramePr/>
          <p:nvPr>
            <p:extLst>
              <p:ext uri="{D42A27DB-BD31-4B8C-83A1-F6EECF244321}">
                <p14:modId xmlns:p14="http://schemas.microsoft.com/office/powerpoint/2010/main" val="4122800157"/>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15" name="Rounded Rectangle 14"/>
          <p:cNvSpPr/>
          <p:nvPr/>
        </p:nvSpPr>
        <p:spPr bwMode="auto">
          <a:xfrm>
            <a:off x="1115616" y="1340768"/>
            <a:ext cx="187220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will not be in teaching</a:t>
            </a:r>
          </a:p>
        </p:txBody>
      </p:sp>
      <p:sp>
        <p:nvSpPr>
          <p:cNvPr id="16" name="Rounded Rectangle 15"/>
          <p:cNvSpPr/>
          <p:nvPr/>
        </p:nvSpPr>
        <p:spPr bwMode="auto">
          <a:xfrm>
            <a:off x="6156176" y="1268760"/>
            <a:ext cx="208823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will be in teaching</a:t>
            </a:r>
          </a:p>
        </p:txBody>
      </p:sp>
      <p:sp>
        <p:nvSpPr>
          <p:cNvPr id="13" name="Oval 12"/>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Oval 13"/>
          <p:cNvSpPr/>
          <p:nvPr/>
        </p:nvSpPr>
        <p:spPr bwMode="auto">
          <a:xfrm>
            <a:off x="7017696" y="2091912"/>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39</a:t>
            </a:fld>
            <a:endParaRPr lang="en-US" sz="900" b="0" dirty="0"/>
          </a:p>
        </p:txBody>
      </p:sp>
    </p:spTree>
    <p:extLst>
      <p:ext uri="{BB962C8B-B14F-4D97-AF65-F5344CB8AC3E}">
        <p14:creationId xmlns:p14="http://schemas.microsoft.com/office/powerpoint/2010/main" val="323363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Background &amp; Objectives</a:t>
            </a:r>
          </a:p>
        </p:txBody>
      </p:sp>
      <p:sp>
        <p:nvSpPr>
          <p:cNvPr id="54275" name="Content Placeholder 2"/>
          <p:cNvSpPr>
            <a:spLocks noGrp="1"/>
          </p:cNvSpPr>
          <p:nvPr>
            <p:ph idx="1"/>
          </p:nvPr>
        </p:nvSpPr>
        <p:spPr>
          <a:xfrm>
            <a:off x="457200" y="1412876"/>
            <a:ext cx="8229600" cy="5069080"/>
          </a:xfrm>
        </p:spPr>
        <p:txBody>
          <a:bodyPr/>
          <a:lstStyle/>
          <a:p>
            <a:r>
              <a:rPr lang="en-GB" dirty="0"/>
              <a:t>The </a:t>
            </a:r>
            <a:r>
              <a:rPr lang="en-GB" dirty="0" smtClean="0"/>
              <a:t>Educational Institute of Scotland (EIS) wished </a:t>
            </a:r>
            <a:r>
              <a:rPr lang="en-GB" dirty="0"/>
              <a:t>to conduct a survey amongst </a:t>
            </a:r>
            <a:r>
              <a:rPr lang="en-GB" dirty="0" smtClean="0"/>
              <a:t>members </a:t>
            </a:r>
            <a:r>
              <a:rPr lang="en-GB" dirty="0"/>
              <a:t>to assess </a:t>
            </a:r>
            <a:r>
              <a:rPr lang="en-GB" dirty="0" smtClean="0"/>
              <a:t>their views of </a:t>
            </a:r>
            <a:r>
              <a:rPr lang="en-GB" dirty="0"/>
              <a:t>their job </a:t>
            </a:r>
            <a:r>
              <a:rPr lang="en-GB" dirty="0" smtClean="0"/>
              <a:t>wellbeing and satisfaction at </a:t>
            </a:r>
            <a:r>
              <a:rPr lang="en-GB" dirty="0"/>
              <a:t>the present time </a:t>
            </a:r>
            <a:endParaRPr lang="en-GB" dirty="0" smtClean="0"/>
          </a:p>
          <a:p>
            <a:endParaRPr lang="en-GB" sz="1800" dirty="0"/>
          </a:p>
          <a:p>
            <a:r>
              <a:rPr lang="en-GB" dirty="0" smtClean="0"/>
              <a:t>Main aim of the research: to </a:t>
            </a:r>
            <a:r>
              <a:rPr lang="en-GB" dirty="0"/>
              <a:t>find out more about </a:t>
            </a:r>
            <a:r>
              <a:rPr lang="en-GB" dirty="0" smtClean="0"/>
              <a:t>levels of wellbeing and satisfaction </a:t>
            </a:r>
            <a:r>
              <a:rPr lang="en-GB" dirty="0"/>
              <a:t>with various aspects of the teaching </a:t>
            </a:r>
            <a:r>
              <a:rPr lang="en-GB" dirty="0" smtClean="0"/>
              <a:t>profession</a:t>
            </a:r>
          </a:p>
          <a:p>
            <a:endParaRPr lang="en-GB" dirty="0" smtClean="0"/>
          </a:p>
          <a:p>
            <a:r>
              <a:rPr lang="en-GB" dirty="0"/>
              <a:t>S</a:t>
            </a:r>
            <a:r>
              <a:rPr lang="en-GB" dirty="0" smtClean="0"/>
              <a:t>pecific areas of enquiry included:</a:t>
            </a:r>
            <a:endParaRPr lang="en-GB" sz="1800" dirty="0"/>
          </a:p>
          <a:p>
            <a:pPr lvl="1"/>
            <a:r>
              <a:rPr lang="en-GB" dirty="0"/>
              <a:t>b</a:t>
            </a:r>
            <a:r>
              <a:rPr lang="en-GB" dirty="0" smtClean="0"/>
              <a:t>ackground details for teachers/lecturers</a:t>
            </a:r>
          </a:p>
          <a:p>
            <a:pPr lvl="1"/>
            <a:r>
              <a:rPr lang="en-GB" dirty="0"/>
              <a:t>v</a:t>
            </a:r>
            <a:r>
              <a:rPr lang="en-GB" dirty="0" smtClean="0"/>
              <a:t>iews on workload, stress and wellbeing</a:t>
            </a:r>
          </a:p>
          <a:p>
            <a:pPr lvl="1"/>
            <a:r>
              <a:rPr lang="en-GB" dirty="0"/>
              <a:t>v</a:t>
            </a:r>
            <a:r>
              <a:rPr lang="en-GB" dirty="0" smtClean="0"/>
              <a:t>iews on management and relationships</a:t>
            </a:r>
          </a:p>
          <a:p>
            <a:pPr lvl="1"/>
            <a:r>
              <a:rPr lang="en-GB" dirty="0"/>
              <a:t>v</a:t>
            </a:r>
            <a:r>
              <a:rPr lang="en-GB" dirty="0" smtClean="0"/>
              <a:t>iews on professional development and learning</a:t>
            </a:r>
          </a:p>
          <a:p>
            <a:pPr lvl="1"/>
            <a:r>
              <a:rPr lang="en-GB" dirty="0" smtClean="0"/>
              <a:t>overall </a:t>
            </a:r>
            <a:r>
              <a:rPr lang="en-GB" dirty="0"/>
              <a:t>satisfaction with their </a:t>
            </a:r>
            <a:r>
              <a:rPr lang="en-GB" dirty="0" smtClean="0"/>
              <a:t>job</a:t>
            </a:r>
          </a:p>
          <a:p>
            <a:pPr lvl="1"/>
            <a:r>
              <a:rPr lang="en-GB" dirty="0" smtClean="0"/>
              <a:t>aspects that give the most and least satisfaction with their job</a:t>
            </a:r>
            <a:endParaRPr lang="en-GB" dirty="0"/>
          </a:p>
        </p:txBody>
      </p:sp>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a:t>
            </a:fld>
            <a:endParaRPr lang="en-US" sz="900"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57371633"/>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Very mixed responses to likelihood of telling someone teaching is a worthwhile job to do</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5.6</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6.1</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5.5</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5.6</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6.3</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6" y="6381328"/>
            <a:ext cx="5616624" cy="507831"/>
          </a:xfrm>
          <a:prstGeom prst="rect">
            <a:avLst/>
          </a:prstGeom>
          <a:noFill/>
          <a:ln w="9525">
            <a:noFill/>
            <a:miter lim="800000"/>
            <a:headEnd/>
            <a:tailEnd/>
          </a:ln>
        </p:spPr>
        <p:txBody>
          <a:bodyPr wrap="square">
            <a:spAutoFit/>
          </a:bodyPr>
          <a:lstStyle/>
          <a:p>
            <a:r>
              <a:rPr lang="en-GB" sz="900" b="0" dirty="0" smtClean="0"/>
              <a:t>Q24: How likely would you be to tell someone thinking of entering the profession that </a:t>
            </a:r>
            <a:r>
              <a:rPr lang="en-GB" sz="900" b="0" dirty="0" smtClean="0"/>
              <a:t>                                           teaching </a:t>
            </a:r>
            <a:r>
              <a:rPr lang="en-GB" sz="900" b="0" dirty="0" smtClean="0"/>
              <a:t>is a worthwhile job to do?</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331640" y="1335380"/>
            <a:ext cx="244827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not say teaching is worthwhile</a:t>
            </a:r>
          </a:p>
        </p:txBody>
      </p:sp>
      <p:sp>
        <p:nvSpPr>
          <p:cNvPr id="14" name="Rounded Rectangle 13"/>
          <p:cNvSpPr/>
          <p:nvPr/>
        </p:nvSpPr>
        <p:spPr bwMode="auto">
          <a:xfrm>
            <a:off x="5940152" y="1338074"/>
            <a:ext cx="223224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say teaching is worthwhile</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40</a:t>
            </a:fld>
            <a:endParaRPr lang="en-US" sz="900" b="0" dirty="0"/>
          </a:p>
        </p:txBody>
      </p:sp>
    </p:spTree>
    <p:extLst>
      <p:ext uri="{BB962C8B-B14F-4D97-AF65-F5344CB8AC3E}">
        <p14:creationId xmlns:p14="http://schemas.microsoft.com/office/powerpoint/2010/main" val="275197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95516232"/>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5192" y="53975"/>
            <a:ext cx="8435280" cy="1143000"/>
          </a:xfrm>
        </p:spPr>
        <p:txBody>
          <a:bodyPr/>
          <a:lstStyle/>
          <a:p>
            <a:r>
              <a:rPr lang="en-GB" sz="2200" dirty="0" smtClean="0"/>
              <a:t>Indeed for most sectors about as many would say it </a:t>
            </a:r>
            <a:r>
              <a:rPr lang="en-GB" sz="2200" dirty="0"/>
              <a:t>is a worthwhile </a:t>
            </a:r>
            <a:r>
              <a:rPr lang="en-GB" sz="2200" dirty="0" smtClean="0"/>
              <a:t>job as would say it’s not – except Nursery</a:t>
            </a:r>
            <a:endParaRPr lang="en-GB" sz="2200"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5.6</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6.3</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6.1</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5.8</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5.6</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5.5</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Rounded Rectangle 12"/>
          <p:cNvSpPr/>
          <p:nvPr/>
        </p:nvSpPr>
        <p:spPr bwMode="auto">
          <a:xfrm>
            <a:off x="1331640" y="1335380"/>
            <a:ext cx="2448272"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not say teaching is worthwhile</a:t>
            </a:r>
          </a:p>
        </p:txBody>
      </p:sp>
      <p:sp>
        <p:nvSpPr>
          <p:cNvPr id="14" name="Rounded Rectangle 13"/>
          <p:cNvSpPr/>
          <p:nvPr/>
        </p:nvSpPr>
        <p:spPr bwMode="auto">
          <a:xfrm>
            <a:off x="5940152" y="1338074"/>
            <a:ext cx="2232248"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say teaching is worthwhile</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Oval 14"/>
          <p:cNvSpPr/>
          <p:nvPr/>
        </p:nvSpPr>
        <p:spPr bwMode="auto">
          <a:xfrm>
            <a:off x="6399496"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TextBox 15"/>
          <p:cNvSpPr txBox="1">
            <a:spLocks noChangeArrowheads="1"/>
          </p:cNvSpPr>
          <p:nvPr/>
        </p:nvSpPr>
        <p:spPr bwMode="auto">
          <a:xfrm>
            <a:off x="755576" y="6381328"/>
            <a:ext cx="5616624" cy="507831"/>
          </a:xfrm>
          <a:prstGeom prst="rect">
            <a:avLst/>
          </a:prstGeom>
          <a:noFill/>
          <a:ln w="9525">
            <a:noFill/>
            <a:miter lim="800000"/>
            <a:headEnd/>
            <a:tailEnd/>
          </a:ln>
        </p:spPr>
        <p:txBody>
          <a:bodyPr wrap="square">
            <a:spAutoFit/>
          </a:bodyPr>
          <a:lstStyle/>
          <a:p>
            <a:r>
              <a:rPr lang="en-GB" sz="900" b="0" dirty="0" smtClean="0"/>
              <a:t>Q24: How likely would you be to tell someone thinking of entering the profession that </a:t>
            </a:r>
            <a:r>
              <a:rPr lang="en-GB" sz="900" b="0" dirty="0" smtClean="0"/>
              <a:t>                                           teaching </a:t>
            </a:r>
            <a:r>
              <a:rPr lang="en-GB" sz="900" b="0" dirty="0" smtClean="0"/>
              <a:t>is a worthwhile job to do?</a:t>
            </a:r>
          </a:p>
          <a:p>
            <a:r>
              <a:rPr lang="en-GB" sz="900" b="0" dirty="0" smtClean="0"/>
              <a:t>Base: </a:t>
            </a:r>
            <a:r>
              <a:rPr lang="en-GB" sz="900" b="0" dirty="0"/>
              <a:t>All </a:t>
            </a:r>
            <a:r>
              <a:rPr lang="en-GB" sz="900" b="0" dirty="0" smtClean="0"/>
              <a:t>respondents (n=6,897)</a:t>
            </a:r>
            <a:endParaRPr lang="en-GB" sz="900" b="0" dirty="0"/>
          </a:p>
        </p:txBody>
      </p:sp>
      <p:sp>
        <p:nvSpPr>
          <p:cNvPr id="1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41</a:t>
            </a:fld>
            <a:endParaRPr lang="en-US" sz="900" b="0" dirty="0"/>
          </a:p>
        </p:txBody>
      </p:sp>
    </p:spTree>
    <p:extLst>
      <p:ext uri="{BB962C8B-B14F-4D97-AF65-F5344CB8AC3E}">
        <p14:creationId xmlns:p14="http://schemas.microsoft.com/office/powerpoint/2010/main" val="201627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7297170"/>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Also mixed views for likelihood of recommending teaching as a good profession to take up</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5.4</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5.2</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6" y="6381329"/>
            <a:ext cx="6984776" cy="507831"/>
          </a:xfrm>
          <a:prstGeom prst="rect">
            <a:avLst/>
          </a:prstGeom>
          <a:noFill/>
          <a:ln w="9525">
            <a:noFill/>
            <a:miter lim="800000"/>
            <a:headEnd/>
            <a:tailEnd/>
          </a:ln>
        </p:spPr>
        <p:txBody>
          <a:bodyPr wrap="square">
            <a:spAutoFit/>
          </a:bodyPr>
          <a:lstStyle/>
          <a:p>
            <a:r>
              <a:rPr lang="en-GB" sz="900" b="0" dirty="0" smtClean="0"/>
              <a:t>Q25: How likely would you be to </a:t>
            </a:r>
            <a:r>
              <a:rPr lang="en-GB" sz="900" b="0" dirty="0" smtClean="0"/>
              <a:t>recommend </a:t>
            </a:r>
            <a:r>
              <a:rPr lang="en-GB" sz="900" b="0" dirty="0" smtClean="0"/>
              <a:t>teaching as a good profession to take up to </a:t>
            </a:r>
            <a:r>
              <a:rPr lang="en-GB" sz="900" b="0" dirty="0" smtClean="0"/>
              <a:t>                             someone </a:t>
            </a:r>
            <a:r>
              <a:rPr lang="en-GB" sz="900" b="0" dirty="0" smtClean="0"/>
              <a:t>thinking of entering the profession?</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331640" y="1340768"/>
            <a:ext cx="2016224"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not recommend</a:t>
            </a:r>
          </a:p>
        </p:txBody>
      </p:sp>
      <p:sp>
        <p:nvSpPr>
          <p:cNvPr id="14" name="Rounded Rectangle 13"/>
          <p:cNvSpPr/>
          <p:nvPr/>
        </p:nvSpPr>
        <p:spPr bwMode="auto">
          <a:xfrm>
            <a:off x="6372200" y="1343462"/>
            <a:ext cx="180020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recommend</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42</a:t>
            </a:fld>
            <a:endParaRPr lang="en-US" sz="900" b="0" dirty="0"/>
          </a:p>
        </p:txBody>
      </p:sp>
    </p:spTree>
    <p:extLst>
      <p:ext uri="{BB962C8B-B14F-4D97-AF65-F5344CB8AC3E}">
        <p14:creationId xmlns:p14="http://schemas.microsoft.com/office/powerpoint/2010/main" val="2707994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04597498"/>
              </p:ext>
            </p:extLst>
          </p:nvPr>
        </p:nvGraphicFramePr>
        <p:xfrm>
          <a:off x="179512" y="1484785"/>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Although overall slightly fewer would recommend teaching than say it’s a worthwhile job</a:t>
            </a:r>
            <a:endParaRPr lang="en-GB" dirty="0"/>
          </a:p>
        </p:txBody>
      </p:sp>
      <p:sp>
        <p:nvSpPr>
          <p:cNvPr id="7" name="Rounded Rectangle 6"/>
          <p:cNvSpPr/>
          <p:nvPr/>
        </p:nvSpPr>
        <p:spPr bwMode="auto">
          <a:xfrm>
            <a:off x="8064896" y="1628800"/>
            <a:ext cx="827584" cy="41155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Mean score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5.7</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5.2</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4.9</a:t>
            </a: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5.0</a:t>
            </a:r>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5.4</a:t>
            </a:r>
          </a:p>
          <a:p>
            <a:pPr marL="0" marR="0" indent="0" algn="ctr" defTabSz="914400" rtl="0" eaLnBrk="1" fontAlgn="base" latinLnBrk="0" hangingPunct="1">
              <a:lnSpc>
                <a:spcPct val="100000"/>
              </a:lnSpc>
              <a:spcBef>
                <a:spcPct val="0"/>
              </a:spcBef>
              <a:spcAft>
                <a:spcPct val="0"/>
              </a:spcAft>
              <a:buClrTx/>
              <a:buSzTx/>
              <a:buFontTx/>
              <a:buNone/>
              <a:tabLst/>
            </a:pPr>
            <a:endParaRPr lang="en-GB" sz="1400" dirty="0" smtClean="0"/>
          </a:p>
          <a:p>
            <a:pPr marL="0" marR="0" indent="0" algn="ctr" defTabSz="914400" rtl="0" eaLnBrk="1" fontAlgn="base" latinLnBrk="0" hangingPunct="1">
              <a:lnSpc>
                <a:spcPct val="100000"/>
              </a:lnSpc>
              <a:spcBef>
                <a:spcPct val="0"/>
              </a:spcBef>
              <a:spcAft>
                <a:spcPct val="0"/>
              </a:spcAft>
              <a:buClrTx/>
              <a:buSzTx/>
              <a:buFontTx/>
              <a:buNone/>
              <a:tabLst/>
            </a:pPr>
            <a:endParaRPr lang="en-GB" sz="1200" dirty="0" smtClean="0"/>
          </a:p>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t>5.2</a:t>
            </a:r>
            <a:endParaRPr kumimoji="0" lang="en-GB" sz="1200" i="0" u="none" strike="noStrike" cap="none" normalizeH="0" baseline="0" dirty="0" smtClean="0">
              <a:ln>
                <a:noFill/>
              </a:ln>
              <a:solidFill>
                <a:schemeClr val="tx1"/>
              </a:solidFill>
              <a:effectLst/>
            </a:endParaRPr>
          </a:p>
        </p:txBody>
      </p:sp>
      <p:cxnSp>
        <p:nvCxnSpPr>
          <p:cNvPr id="4" name="Straight Connector 3"/>
          <p:cNvCxnSpPr/>
          <p:nvPr/>
        </p:nvCxnSpPr>
        <p:spPr bwMode="auto">
          <a:xfrm>
            <a:off x="395536" y="2551256"/>
            <a:ext cx="84249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TextBox 9"/>
          <p:cNvSpPr txBox="1">
            <a:spLocks noChangeArrowheads="1"/>
          </p:cNvSpPr>
          <p:nvPr/>
        </p:nvSpPr>
        <p:spPr bwMode="auto">
          <a:xfrm>
            <a:off x="755576" y="6381329"/>
            <a:ext cx="6984776" cy="507831"/>
          </a:xfrm>
          <a:prstGeom prst="rect">
            <a:avLst/>
          </a:prstGeom>
          <a:noFill/>
          <a:ln w="9525">
            <a:noFill/>
            <a:miter lim="800000"/>
            <a:headEnd/>
            <a:tailEnd/>
          </a:ln>
        </p:spPr>
        <p:txBody>
          <a:bodyPr wrap="square">
            <a:spAutoFit/>
          </a:bodyPr>
          <a:lstStyle/>
          <a:p>
            <a:r>
              <a:rPr lang="en-GB" sz="900" b="0" dirty="0" smtClean="0"/>
              <a:t>Q25: How likely would you be to </a:t>
            </a:r>
            <a:r>
              <a:rPr lang="en-GB" sz="900" b="0" dirty="0" smtClean="0"/>
              <a:t>recommend </a:t>
            </a:r>
            <a:r>
              <a:rPr lang="en-GB" sz="900" b="0" dirty="0" smtClean="0"/>
              <a:t>teaching as a good profession to take up to </a:t>
            </a:r>
            <a:r>
              <a:rPr lang="en-GB" sz="900" b="0" dirty="0" smtClean="0"/>
              <a:t>                              someone </a:t>
            </a:r>
            <a:r>
              <a:rPr lang="en-GB" sz="900" b="0" dirty="0" smtClean="0"/>
              <a:t>thinking of entering the profession?</a:t>
            </a:r>
          </a:p>
          <a:p>
            <a:r>
              <a:rPr lang="en-GB" sz="900" b="0" dirty="0" smtClean="0"/>
              <a:t>Base: </a:t>
            </a:r>
            <a:r>
              <a:rPr lang="en-GB" sz="900" b="0" dirty="0"/>
              <a:t>All </a:t>
            </a:r>
            <a:r>
              <a:rPr lang="en-GB" sz="900" b="0" dirty="0" smtClean="0"/>
              <a:t>respondents (n=6,897)</a:t>
            </a:r>
            <a:endParaRPr lang="en-GB" sz="900" b="0" dirty="0"/>
          </a:p>
        </p:txBody>
      </p:sp>
      <p:sp>
        <p:nvSpPr>
          <p:cNvPr id="13" name="Rounded Rectangle 12"/>
          <p:cNvSpPr/>
          <p:nvPr/>
        </p:nvSpPr>
        <p:spPr bwMode="auto">
          <a:xfrm>
            <a:off x="1331640" y="1340768"/>
            <a:ext cx="2016224"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not recommend</a:t>
            </a:r>
          </a:p>
        </p:txBody>
      </p:sp>
      <p:sp>
        <p:nvSpPr>
          <p:cNvPr id="14" name="Rounded Rectangle 13"/>
          <p:cNvSpPr/>
          <p:nvPr/>
        </p:nvSpPr>
        <p:spPr bwMode="auto">
          <a:xfrm>
            <a:off x="6372200" y="1343462"/>
            <a:ext cx="1800200" cy="362734"/>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rPr>
              <a:t>Definitely would recommend</a:t>
            </a:r>
          </a:p>
        </p:txBody>
      </p:sp>
      <p:sp>
        <p:nvSpPr>
          <p:cNvPr id="12" name="Oval 11"/>
          <p:cNvSpPr/>
          <p:nvPr/>
        </p:nvSpPr>
        <p:spPr bwMode="auto">
          <a:xfrm>
            <a:off x="8186048"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5" name="Oval 14"/>
          <p:cNvSpPr/>
          <p:nvPr/>
        </p:nvSpPr>
        <p:spPr bwMode="auto">
          <a:xfrm>
            <a:off x="6714824" y="2105560"/>
            <a:ext cx="564992" cy="36004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1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43</a:t>
            </a:fld>
            <a:endParaRPr lang="en-US" sz="900" b="0" dirty="0"/>
          </a:p>
        </p:txBody>
      </p:sp>
    </p:spTree>
    <p:extLst>
      <p:ext uri="{BB962C8B-B14F-4D97-AF65-F5344CB8AC3E}">
        <p14:creationId xmlns:p14="http://schemas.microsoft.com/office/powerpoint/2010/main" val="1779006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Top 3 aspects of the job that give </a:t>
            </a:r>
            <a:r>
              <a:rPr lang="en-GB" b="1" dirty="0" smtClean="0"/>
              <a:t>most satisfaction = students, colleagues, time off!</a:t>
            </a:r>
          </a:p>
        </p:txBody>
      </p:sp>
      <p:graphicFrame>
        <p:nvGraphicFramePr>
          <p:cNvPr id="10" name="Chart 9"/>
          <p:cNvGraphicFramePr/>
          <p:nvPr>
            <p:extLst>
              <p:ext uri="{D42A27DB-BD31-4B8C-83A1-F6EECF244321}">
                <p14:modId xmlns:p14="http://schemas.microsoft.com/office/powerpoint/2010/main" val="341165483"/>
              </p:ext>
            </p:extLst>
          </p:nvPr>
        </p:nvGraphicFramePr>
        <p:xfrm>
          <a:off x="288032" y="1340768"/>
          <a:ext cx="8892480" cy="48904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309320"/>
            <a:ext cx="7344817" cy="507831"/>
          </a:xfrm>
          <a:prstGeom prst="rect">
            <a:avLst/>
          </a:prstGeom>
          <a:noFill/>
          <a:ln w="9525">
            <a:noFill/>
            <a:miter lim="800000"/>
            <a:headEnd/>
            <a:tailEnd/>
          </a:ln>
        </p:spPr>
        <p:txBody>
          <a:bodyPr wrap="square">
            <a:spAutoFit/>
          </a:bodyPr>
          <a:lstStyle/>
          <a:p>
            <a:r>
              <a:rPr lang="en-GB" sz="900" b="0" dirty="0" smtClean="0"/>
              <a:t>Q26: When you think of teaching what are the top 3 aspects of the job that give you the most satisfaction?</a:t>
            </a:r>
            <a:endParaRPr lang="en-GB" sz="900" b="0" dirty="0"/>
          </a:p>
          <a:p>
            <a:r>
              <a:rPr lang="en-GB" sz="900" b="0" dirty="0" smtClean="0"/>
              <a:t>Base: All respondents (n=6,897)</a:t>
            </a:r>
          </a:p>
          <a:p>
            <a:r>
              <a:rPr lang="en-GB" sz="900" b="0" i="1" dirty="0" smtClean="0"/>
              <a:t>(See Appendix for list of ‘other’ responses)</a:t>
            </a:r>
            <a:endParaRPr lang="en-GB" sz="900" b="0" i="1" dirty="0"/>
          </a:p>
        </p:txBody>
      </p:sp>
      <p:sp>
        <p:nvSpPr>
          <p:cNvPr id="9" name="Rounded Rectangle 8"/>
          <p:cNvSpPr/>
          <p:nvPr/>
        </p:nvSpPr>
        <p:spPr bwMode="auto">
          <a:xfrm>
            <a:off x="270222" y="1340768"/>
            <a:ext cx="3024336" cy="1656184"/>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44</a:t>
            </a:fld>
            <a:endParaRPr lang="en-US" sz="900" b="0" dirty="0"/>
          </a:p>
        </p:txBody>
      </p:sp>
    </p:spTree>
    <p:extLst>
      <p:ext uri="{BB962C8B-B14F-4D97-AF65-F5344CB8AC3E}">
        <p14:creationId xmlns:p14="http://schemas.microsoft.com/office/powerpoint/2010/main" val="269623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No real difference between sectors looking at top 5 most frequently mentioned for </a:t>
            </a:r>
            <a:r>
              <a:rPr lang="en-GB" b="1" dirty="0"/>
              <a:t>most </a:t>
            </a:r>
            <a:r>
              <a:rPr lang="en-GB" dirty="0"/>
              <a:t>satisfaction</a:t>
            </a:r>
            <a:endParaRPr lang="en-GB" dirty="0" smtClean="0"/>
          </a:p>
        </p:txBody>
      </p:sp>
      <p:sp>
        <p:nvSpPr>
          <p:cNvPr id="14" name="TextBox 13"/>
          <p:cNvSpPr txBox="1">
            <a:spLocks noChangeArrowheads="1"/>
          </p:cNvSpPr>
          <p:nvPr/>
        </p:nvSpPr>
        <p:spPr bwMode="auto">
          <a:xfrm>
            <a:off x="755577" y="6444045"/>
            <a:ext cx="7344817" cy="380873"/>
          </a:xfrm>
          <a:prstGeom prst="rect">
            <a:avLst/>
          </a:prstGeom>
          <a:noFill/>
          <a:ln w="9525">
            <a:noFill/>
            <a:miter lim="800000"/>
            <a:headEnd/>
            <a:tailEnd/>
          </a:ln>
        </p:spPr>
        <p:txBody>
          <a:bodyPr wrap="square">
            <a:spAutoFit/>
          </a:bodyPr>
          <a:lstStyle/>
          <a:p>
            <a:r>
              <a:rPr lang="en-GB" sz="900" b="0" dirty="0" smtClean="0"/>
              <a:t>Q26: When you think of teaching what are the top 3 aspects of the job that give you the most satisfaction?</a:t>
            </a:r>
            <a:endParaRPr lang="en-GB" sz="900" b="0" dirty="0"/>
          </a:p>
          <a:p>
            <a:r>
              <a:rPr lang="en-GB" sz="900" b="0" dirty="0" smtClean="0"/>
              <a:t>Base: All respondents (n=6,897)</a:t>
            </a:r>
            <a:endParaRPr lang="en-GB" sz="900" b="0" dirty="0"/>
          </a:p>
        </p:txBody>
      </p:sp>
      <p:graphicFrame>
        <p:nvGraphicFramePr>
          <p:cNvPr id="8" name="Table 7"/>
          <p:cNvGraphicFramePr>
            <a:graphicFrameLocks noGrp="1"/>
          </p:cNvGraphicFramePr>
          <p:nvPr>
            <p:extLst>
              <p:ext uri="{D42A27DB-BD31-4B8C-83A1-F6EECF244321}">
                <p14:modId xmlns:p14="http://schemas.microsoft.com/office/powerpoint/2010/main" val="568209328"/>
              </p:ext>
            </p:extLst>
          </p:nvPr>
        </p:nvGraphicFramePr>
        <p:xfrm>
          <a:off x="251521" y="1556792"/>
          <a:ext cx="8640960" cy="3262338"/>
        </p:xfrm>
        <a:graphic>
          <a:graphicData uri="http://schemas.openxmlformats.org/drawingml/2006/table">
            <a:tbl>
              <a:tblPr firstRow="1" bandRow="1">
                <a:tableStyleId>{93296810-A885-4BE3-A3E7-6D5BEEA58F35}</a:tableStyleId>
              </a:tblPr>
              <a:tblGrid>
                <a:gridCol w="2489768"/>
                <a:gridCol w="732285"/>
                <a:gridCol w="878742"/>
                <a:gridCol w="878742"/>
                <a:gridCol w="878742"/>
                <a:gridCol w="1098427"/>
                <a:gridCol w="878742"/>
                <a:gridCol w="805512"/>
              </a:tblGrid>
              <a:tr h="447203">
                <a:tc>
                  <a:txBody>
                    <a:bodyPr/>
                    <a:lstStyle/>
                    <a:p>
                      <a:pPr algn="l"/>
                      <a:endParaRPr lang="en-GB" sz="1400" dirty="0"/>
                    </a:p>
                  </a:txBody>
                  <a:tcPr anchor="ctr"/>
                </a:tc>
                <a:tc>
                  <a:txBody>
                    <a:bodyPr/>
                    <a:lstStyle/>
                    <a:p>
                      <a:pPr algn="ctr"/>
                      <a:r>
                        <a:rPr lang="en-GB" sz="1200" dirty="0" smtClean="0"/>
                        <a:t>Total</a:t>
                      </a:r>
                      <a:endParaRPr lang="en-GB" sz="120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dirty="0" smtClean="0"/>
                        <a:t>Special</a:t>
                      </a:r>
                      <a:endParaRPr lang="en-GB" sz="120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200" dirty="0" smtClean="0"/>
                        <a:t>Nursery</a:t>
                      </a:r>
                      <a:endParaRPr lang="en-GB" sz="1200" dirty="0"/>
                    </a:p>
                  </a:txBody>
                  <a:tcPr anchor="ctr" anchorCtr="1"/>
                </a:tc>
                <a:tc>
                  <a:txBody>
                    <a:bodyPr/>
                    <a:lstStyle/>
                    <a:p>
                      <a:pPr algn="ctr"/>
                      <a:r>
                        <a:rPr lang="en-GB" sz="1200" dirty="0" smtClean="0"/>
                        <a:t>Primary</a:t>
                      </a:r>
                      <a:endParaRPr lang="en-GB" sz="1200" dirty="0"/>
                    </a:p>
                  </a:txBody>
                  <a:tcPr anchor="ctr" anchorCtr="1"/>
                </a:tc>
                <a:tc>
                  <a:txBody>
                    <a:bodyPr/>
                    <a:lstStyle/>
                    <a:p>
                      <a:pPr algn="ctr"/>
                      <a:r>
                        <a:rPr lang="en-GB" sz="1200" dirty="0" smtClean="0"/>
                        <a:t>Secondary</a:t>
                      </a:r>
                      <a:endParaRPr lang="en-GB" sz="1200" dirty="0"/>
                    </a:p>
                  </a:txBody>
                  <a:tcPr anchor="ctr" anchorCtr="1"/>
                </a:tc>
                <a:tc>
                  <a:txBody>
                    <a:bodyPr/>
                    <a:lstStyle/>
                    <a:p>
                      <a:pPr algn="ctr"/>
                      <a:r>
                        <a:rPr lang="en-GB" sz="1200" dirty="0" smtClean="0"/>
                        <a:t>Further</a:t>
                      </a:r>
                      <a:endParaRPr lang="en-GB" sz="1200" dirty="0"/>
                    </a:p>
                  </a:txBody>
                  <a:tcPr anchor="ctr" anchorCtr="1"/>
                </a:tc>
                <a:tc>
                  <a:txBody>
                    <a:bodyPr/>
                    <a:lstStyle/>
                    <a:p>
                      <a:pPr algn="ctr"/>
                      <a:r>
                        <a:rPr lang="en-GB" sz="1200" dirty="0" smtClean="0"/>
                        <a:t>Higher</a:t>
                      </a:r>
                      <a:endParaRPr lang="en-GB" sz="1200" dirty="0"/>
                    </a:p>
                  </a:txBody>
                  <a:tcPr anchor="ctr" anchorCtr="1"/>
                </a:tc>
              </a:tr>
              <a:tr h="362274">
                <a:tc>
                  <a:txBody>
                    <a:bodyPr/>
                    <a:lstStyle/>
                    <a:p>
                      <a:pPr algn="l"/>
                      <a:r>
                        <a:rPr lang="en-GB" sz="1600" b="0" i="0" u="none" strike="noStrike" kern="1200" baseline="0" dirty="0" smtClean="0">
                          <a:solidFill>
                            <a:schemeClr val="dk1"/>
                          </a:solidFill>
                          <a:latin typeface="+mn-lt"/>
                          <a:ea typeface="+mn-ea"/>
                          <a:cs typeface="+mn-cs"/>
                        </a:rPr>
                        <a:t>My achievements with students</a:t>
                      </a:r>
                    </a:p>
                  </a:txBody>
                  <a:tcPr anchor="ctr"/>
                </a:tc>
                <a:tc>
                  <a:txBody>
                    <a:bodyPr/>
                    <a:lstStyle/>
                    <a:p>
                      <a:pPr algn="ctr"/>
                      <a:r>
                        <a:rPr lang="en-GB" sz="1400" b="1" dirty="0" smtClean="0"/>
                        <a:t>82%</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83%</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82%</a:t>
                      </a:r>
                      <a:endParaRPr lang="en-GB" sz="1400" b="0" dirty="0"/>
                    </a:p>
                  </a:txBody>
                  <a:tcPr anchor="ctr" anchorCtr="1"/>
                </a:tc>
                <a:tc>
                  <a:txBody>
                    <a:bodyPr/>
                    <a:lstStyle/>
                    <a:p>
                      <a:pPr algn="ctr"/>
                      <a:r>
                        <a:rPr lang="en-GB" sz="1400" b="0" dirty="0" smtClean="0"/>
                        <a:t>83%</a:t>
                      </a:r>
                      <a:endParaRPr lang="en-GB" sz="1400" b="0" dirty="0"/>
                    </a:p>
                  </a:txBody>
                  <a:tcPr anchor="ctr" anchorCtr="1"/>
                </a:tc>
                <a:tc>
                  <a:txBody>
                    <a:bodyPr/>
                    <a:lstStyle/>
                    <a:p>
                      <a:pPr algn="ctr"/>
                      <a:r>
                        <a:rPr lang="en-GB" sz="1400" b="0" dirty="0" smtClean="0"/>
                        <a:t>80%</a:t>
                      </a:r>
                      <a:endParaRPr lang="en-GB" sz="1400" b="0" dirty="0"/>
                    </a:p>
                  </a:txBody>
                  <a:tcPr anchor="ctr" anchorCtr="1"/>
                </a:tc>
                <a:tc>
                  <a:txBody>
                    <a:bodyPr/>
                    <a:lstStyle/>
                    <a:p>
                      <a:pPr algn="ctr"/>
                      <a:r>
                        <a:rPr lang="en-GB" sz="1400" b="0" dirty="0" smtClean="0"/>
                        <a:t>83%</a:t>
                      </a:r>
                      <a:endParaRPr lang="en-GB" sz="1400" b="0" dirty="0"/>
                    </a:p>
                  </a:txBody>
                  <a:tcPr anchor="ctr" anchorCtr="1"/>
                </a:tc>
                <a:tc>
                  <a:txBody>
                    <a:bodyPr/>
                    <a:lstStyle/>
                    <a:p>
                      <a:pPr algn="ctr"/>
                      <a:r>
                        <a:rPr lang="en-GB" sz="1400" b="0" dirty="0" smtClean="0"/>
                        <a:t>82%</a:t>
                      </a:r>
                      <a:endParaRPr lang="en-GB" sz="1400" b="0" dirty="0"/>
                    </a:p>
                  </a:txBody>
                  <a:tcPr anchor="ctr" anchorCtr="1"/>
                </a:tc>
              </a:tr>
              <a:tr h="447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mn-lt"/>
                          <a:ea typeface="+mn-ea"/>
                          <a:cs typeface="+mn-cs"/>
                        </a:rPr>
                        <a:t>The students</a:t>
                      </a:r>
                    </a:p>
                  </a:txBody>
                  <a:tcPr anchor="ctr"/>
                </a:tc>
                <a:tc>
                  <a:txBody>
                    <a:bodyPr/>
                    <a:lstStyle/>
                    <a:p>
                      <a:pPr algn="ctr"/>
                      <a:r>
                        <a:rPr lang="en-GB" sz="1400" b="1" dirty="0" smtClean="0"/>
                        <a:t>81%</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82%</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84%</a:t>
                      </a:r>
                      <a:endParaRPr lang="en-GB" sz="1400" b="0" dirty="0"/>
                    </a:p>
                  </a:txBody>
                  <a:tcPr anchor="ctr" anchorCtr="1"/>
                </a:tc>
                <a:tc>
                  <a:txBody>
                    <a:bodyPr/>
                    <a:lstStyle/>
                    <a:p>
                      <a:pPr algn="ctr"/>
                      <a:r>
                        <a:rPr lang="en-GB" sz="1400" b="0" dirty="0" smtClean="0"/>
                        <a:t>84%</a:t>
                      </a:r>
                      <a:endParaRPr lang="en-GB" sz="1400" b="0" dirty="0"/>
                    </a:p>
                  </a:txBody>
                  <a:tcPr anchor="ctr" anchorCtr="1"/>
                </a:tc>
                <a:tc>
                  <a:txBody>
                    <a:bodyPr/>
                    <a:lstStyle/>
                    <a:p>
                      <a:pPr algn="ctr"/>
                      <a:r>
                        <a:rPr lang="en-GB" sz="1400" b="0" dirty="0" smtClean="0"/>
                        <a:t>80%</a:t>
                      </a:r>
                      <a:endParaRPr lang="en-GB" sz="1400" b="0" dirty="0"/>
                    </a:p>
                  </a:txBody>
                  <a:tcPr anchor="ctr" anchorCtr="1"/>
                </a:tc>
                <a:tc>
                  <a:txBody>
                    <a:bodyPr/>
                    <a:lstStyle/>
                    <a:p>
                      <a:pPr algn="ctr"/>
                      <a:r>
                        <a:rPr lang="en-GB" sz="1400" b="0" dirty="0" smtClean="0"/>
                        <a:t>77%</a:t>
                      </a:r>
                      <a:endParaRPr lang="en-GB" sz="1400" b="0" dirty="0"/>
                    </a:p>
                  </a:txBody>
                  <a:tcPr anchor="ctr" anchorCtr="1"/>
                </a:tc>
                <a:tc>
                  <a:txBody>
                    <a:bodyPr/>
                    <a:lstStyle/>
                    <a:p>
                      <a:pPr algn="ctr"/>
                      <a:r>
                        <a:rPr lang="en-GB" sz="1400" b="0" dirty="0" smtClean="0"/>
                        <a:t>76%</a:t>
                      </a:r>
                      <a:endParaRPr lang="en-GB" sz="1400" b="0" dirty="0"/>
                    </a:p>
                  </a:txBody>
                  <a:tcPr anchor="ctr" anchorCtr="1"/>
                </a:tc>
              </a:tr>
              <a:tr h="447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mn-lt"/>
                          <a:ea typeface="+mn-ea"/>
                          <a:cs typeface="+mn-cs"/>
                        </a:rPr>
                        <a:t>My colleagues</a:t>
                      </a:r>
                    </a:p>
                  </a:txBody>
                  <a:tcPr anchor="ctr"/>
                </a:tc>
                <a:tc>
                  <a:txBody>
                    <a:bodyPr/>
                    <a:lstStyle/>
                    <a:p>
                      <a:pPr algn="ctr"/>
                      <a:r>
                        <a:rPr lang="en-GB" sz="1400" b="1" dirty="0" smtClean="0"/>
                        <a:t>42%</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40%</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45%</a:t>
                      </a:r>
                      <a:endParaRPr lang="en-GB" sz="1400" b="0" dirty="0"/>
                    </a:p>
                  </a:txBody>
                  <a:tcPr anchor="ctr" anchorCtr="1"/>
                </a:tc>
                <a:tc>
                  <a:txBody>
                    <a:bodyPr/>
                    <a:lstStyle/>
                    <a:p>
                      <a:pPr algn="ctr"/>
                      <a:r>
                        <a:rPr lang="en-GB" sz="1400" b="0" dirty="0" smtClean="0"/>
                        <a:t>49%</a:t>
                      </a:r>
                      <a:endParaRPr lang="en-GB" sz="1400" b="0" dirty="0"/>
                    </a:p>
                  </a:txBody>
                  <a:tcPr anchor="ctr" anchorCtr="1"/>
                </a:tc>
                <a:tc>
                  <a:txBody>
                    <a:bodyPr/>
                    <a:lstStyle/>
                    <a:p>
                      <a:pPr algn="ctr"/>
                      <a:r>
                        <a:rPr lang="en-GB" sz="1400" b="0" dirty="0" smtClean="0"/>
                        <a:t>34%</a:t>
                      </a:r>
                      <a:endParaRPr lang="en-GB" sz="1400" b="0" dirty="0"/>
                    </a:p>
                  </a:txBody>
                  <a:tcPr anchor="ctr" anchorCtr="1"/>
                </a:tc>
                <a:tc>
                  <a:txBody>
                    <a:bodyPr/>
                    <a:lstStyle/>
                    <a:p>
                      <a:pPr algn="ctr"/>
                      <a:r>
                        <a:rPr lang="en-GB" sz="1400" b="0" dirty="0" smtClean="0"/>
                        <a:t>38%</a:t>
                      </a:r>
                      <a:endParaRPr lang="en-GB" sz="1400" b="0" dirty="0"/>
                    </a:p>
                  </a:txBody>
                  <a:tcPr anchor="ctr" anchorCtr="1"/>
                </a:tc>
                <a:tc>
                  <a:txBody>
                    <a:bodyPr/>
                    <a:lstStyle/>
                    <a:p>
                      <a:pPr algn="ctr"/>
                      <a:r>
                        <a:rPr lang="en-GB" sz="1400" b="0" dirty="0" smtClean="0"/>
                        <a:t>37%</a:t>
                      </a:r>
                      <a:endParaRPr lang="en-GB" sz="1400" b="0" dirty="0"/>
                    </a:p>
                  </a:txBody>
                  <a:tcPr anchor="ctr" anchorCtr="1"/>
                </a:tc>
              </a:tr>
              <a:tr h="447203">
                <a:tc>
                  <a:txBody>
                    <a:bodyPr/>
                    <a:lstStyle/>
                    <a:p>
                      <a:pPr algn="l"/>
                      <a:r>
                        <a:rPr lang="en-GB" sz="1600" b="0" i="0" u="none" strike="noStrike" kern="1200" baseline="0" dirty="0" smtClean="0">
                          <a:solidFill>
                            <a:schemeClr val="dk1"/>
                          </a:solidFill>
                          <a:latin typeface="+mn-lt"/>
                          <a:ea typeface="+mn-ea"/>
                          <a:cs typeface="+mn-cs"/>
                        </a:rPr>
                        <a:t>Holidays</a:t>
                      </a:r>
                    </a:p>
                  </a:txBody>
                  <a:tcPr anchor="ctr"/>
                </a:tc>
                <a:tc>
                  <a:txBody>
                    <a:bodyPr/>
                    <a:lstStyle/>
                    <a:p>
                      <a:pPr algn="ctr"/>
                      <a:r>
                        <a:rPr lang="en-GB" sz="1400" b="1" dirty="0" smtClean="0"/>
                        <a:t>41%</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43%</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47%</a:t>
                      </a:r>
                      <a:endParaRPr lang="en-GB" sz="1400" b="0" dirty="0"/>
                    </a:p>
                  </a:txBody>
                  <a:tcPr anchor="ctr" anchorCtr="1"/>
                </a:tc>
                <a:tc>
                  <a:txBody>
                    <a:bodyPr/>
                    <a:lstStyle/>
                    <a:p>
                      <a:pPr algn="ctr"/>
                      <a:r>
                        <a:rPr lang="en-GB" sz="1400" b="0" dirty="0" smtClean="0"/>
                        <a:t>43%</a:t>
                      </a:r>
                      <a:endParaRPr lang="en-GB" sz="1400" b="0" dirty="0"/>
                    </a:p>
                  </a:txBody>
                  <a:tcPr anchor="ctr" anchorCtr="1"/>
                </a:tc>
                <a:tc>
                  <a:txBody>
                    <a:bodyPr/>
                    <a:lstStyle/>
                    <a:p>
                      <a:pPr algn="ctr"/>
                      <a:r>
                        <a:rPr lang="en-GB" sz="1400" b="0" dirty="0" smtClean="0"/>
                        <a:t>36%</a:t>
                      </a:r>
                      <a:endParaRPr lang="en-GB" sz="1400" b="0" dirty="0"/>
                    </a:p>
                  </a:txBody>
                  <a:tcPr anchor="ctr" anchorCtr="1"/>
                </a:tc>
                <a:tc>
                  <a:txBody>
                    <a:bodyPr/>
                    <a:lstStyle/>
                    <a:p>
                      <a:pPr algn="ctr"/>
                      <a:r>
                        <a:rPr lang="en-GB" sz="1400" b="0" dirty="0" smtClean="0"/>
                        <a:t>48%</a:t>
                      </a:r>
                      <a:endParaRPr lang="en-GB" sz="1400" b="0" dirty="0"/>
                    </a:p>
                  </a:txBody>
                  <a:tcPr anchor="ctr" anchorCtr="1"/>
                </a:tc>
                <a:tc>
                  <a:txBody>
                    <a:bodyPr/>
                    <a:lstStyle/>
                    <a:p>
                      <a:pPr algn="ctr"/>
                      <a:r>
                        <a:rPr lang="en-GB" sz="1400" b="0" dirty="0" smtClean="0"/>
                        <a:t>26%</a:t>
                      </a:r>
                      <a:endParaRPr lang="en-GB" sz="1400" b="0" dirty="0"/>
                    </a:p>
                  </a:txBody>
                  <a:tcPr anchor="ctr" anchorCtr="1"/>
                </a:tc>
              </a:tr>
              <a:tr h="447203">
                <a:tc>
                  <a:txBody>
                    <a:bodyPr/>
                    <a:lstStyle/>
                    <a:p>
                      <a:pPr algn="l"/>
                      <a:r>
                        <a:rPr lang="en-GB" sz="1600" b="0" i="0" u="none" strike="noStrike" kern="1200" baseline="0" dirty="0" smtClean="0">
                          <a:solidFill>
                            <a:schemeClr val="dk1"/>
                          </a:solidFill>
                          <a:latin typeface="+mn-lt"/>
                          <a:ea typeface="+mn-ea"/>
                          <a:cs typeface="+mn-cs"/>
                        </a:rPr>
                        <a:t>Exam success</a:t>
                      </a:r>
                    </a:p>
                  </a:txBody>
                  <a:tcPr anchor="ctr"/>
                </a:tc>
                <a:tc>
                  <a:txBody>
                    <a:bodyPr/>
                    <a:lstStyle/>
                    <a:p>
                      <a:pPr algn="ctr"/>
                      <a:r>
                        <a:rPr lang="en-GB" sz="1400" b="1" dirty="0" smtClean="0"/>
                        <a:t>12%</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endParaRPr lang="en-GB" sz="1400" b="0" dirty="0"/>
                    </a:p>
                  </a:txBody>
                  <a:tcPr anchor="ctr" anchorCtr="1"/>
                </a:tc>
                <a:tc>
                  <a:txBody>
                    <a:bodyPr/>
                    <a:lstStyle/>
                    <a:p>
                      <a:pPr algn="ctr"/>
                      <a:endParaRPr lang="en-GB" sz="1400" b="0" dirty="0"/>
                    </a:p>
                  </a:txBody>
                  <a:tcPr anchor="ctr" anchorCtr="1"/>
                </a:tc>
                <a:tc>
                  <a:txBody>
                    <a:bodyPr/>
                    <a:lstStyle/>
                    <a:p>
                      <a:pPr algn="ctr"/>
                      <a:r>
                        <a:rPr lang="en-GB" sz="1400" b="0" dirty="0" smtClean="0"/>
                        <a:t>28%</a:t>
                      </a:r>
                      <a:endParaRPr lang="en-GB" sz="1400" b="0" dirty="0"/>
                    </a:p>
                  </a:txBody>
                  <a:tcPr anchor="ctr" anchorCtr="1"/>
                </a:tc>
                <a:tc>
                  <a:txBody>
                    <a:bodyPr/>
                    <a:lstStyle/>
                    <a:p>
                      <a:pPr algn="ctr"/>
                      <a:r>
                        <a:rPr lang="en-GB" sz="1400" b="0" dirty="0" smtClean="0"/>
                        <a:t>15%</a:t>
                      </a:r>
                      <a:endParaRPr lang="en-GB" sz="1400" b="0" dirty="0"/>
                    </a:p>
                  </a:txBody>
                  <a:tcPr anchor="ctr" anchorCtr="1"/>
                </a:tc>
                <a:tc>
                  <a:txBody>
                    <a:bodyPr/>
                    <a:lstStyle/>
                    <a:p>
                      <a:pPr algn="ctr"/>
                      <a:endParaRPr lang="en-GB" sz="1400" b="0" dirty="0"/>
                    </a:p>
                  </a:txBody>
                  <a:tcPr anchor="ctr" anchorCtr="1"/>
                </a:tc>
              </a:tr>
              <a:tr h="447203">
                <a:tc>
                  <a:txBody>
                    <a:bodyPr/>
                    <a:lstStyle/>
                    <a:p>
                      <a:pPr algn="l"/>
                      <a:r>
                        <a:rPr lang="en-GB" sz="1600" b="0" i="0" u="none" strike="noStrike" kern="1200" baseline="0" dirty="0" smtClean="0">
                          <a:solidFill>
                            <a:schemeClr val="dk1"/>
                          </a:solidFill>
                          <a:latin typeface="+mn-lt"/>
                          <a:ea typeface="+mn-ea"/>
                          <a:cs typeface="+mn-cs"/>
                        </a:rPr>
                        <a:t>New things to train for</a:t>
                      </a:r>
                    </a:p>
                  </a:txBody>
                  <a:tcPr anchor="ctr"/>
                </a:tc>
                <a:tc>
                  <a:txBody>
                    <a:bodyPr/>
                    <a:lstStyle/>
                    <a:p>
                      <a:pPr algn="ctr"/>
                      <a:r>
                        <a:rPr lang="en-GB" sz="1400" b="1" dirty="0" smtClean="0"/>
                        <a:t>8%</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14%</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10%</a:t>
                      </a:r>
                      <a:endParaRPr lang="en-GB" sz="1400" b="0" dirty="0"/>
                    </a:p>
                  </a:txBody>
                  <a:tcPr anchor="ctr" anchorCtr="1"/>
                </a:tc>
                <a:tc>
                  <a:txBody>
                    <a:bodyPr/>
                    <a:lstStyle/>
                    <a:p>
                      <a:pPr algn="ctr"/>
                      <a:r>
                        <a:rPr lang="en-GB" sz="1400" b="0" dirty="0" smtClean="0"/>
                        <a:t>9%</a:t>
                      </a:r>
                      <a:endParaRPr lang="en-GB" sz="1400" b="0" dirty="0"/>
                    </a:p>
                  </a:txBody>
                  <a:tcPr anchor="ctr" anchorCtr="1"/>
                </a:tc>
                <a:tc>
                  <a:txBody>
                    <a:bodyPr/>
                    <a:lstStyle/>
                    <a:p>
                      <a:pPr algn="ctr"/>
                      <a:endParaRPr lang="en-GB" sz="1400" b="0" dirty="0"/>
                    </a:p>
                  </a:txBody>
                  <a:tcPr anchor="ctr" anchorCtr="1"/>
                </a:tc>
                <a:tc>
                  <a:txBody>
                    <a:bodyPr/>
                    <a:lstStyle/>
                    <a:p>
                      <a:pPr algn="ctr"/>
                      <a:endParaRPr lang="en-GB" sz="1400" b="0" dirty="0"/>
                    </a:p>
                  </a:txBody>
                  <a:tcPr anchor="ctr" anchorCtr="1"/>
                </a:tc>
                <a:tc>
                  <a:txBody>
                    <a:bodyPr/>
                    <a:lstStyle/>
                    <a:p>
                      <a:pPr algn="ctr"/>
                      <a:r>
                        <a:rPr lang="en-GB" sz="1400" b="0" dirty="0" smtClean="0"/>
                        <a:t>16%</a:t>
                      </a:r>
                      <a:endParaRPr lang="en-GB" sz="1400" b="0" dirty="0"/>
                    </a:p>
                  </a:txBody>
                  <a:tcPr anchor="ctr" anchorCtr="1"/>
                </a:tc>
              </a:tr>
            </a:tbl>
          </a:graphicData>
        </a:graphic>
      </p:graphicFrame>
      <p:sp>
        <p:nvSpPr>
          <p:cNvPr id="9" name="Rectangle 8"/>
          <p:cNvSpPr/>
          <p:nvPr/>
        </p:nvSpPr>
        <p:spPr>
          <a:xfrm>
            <a:off x="251520" y="4964975"/>
            <a:ext cx="5760640" cy="1200329"/>
          </a:xfrm>
          <a:prstGeom prst="rect">
            <a:avLst/>
          </a:prstGeom>
        </p:spPr>
        <p:txBody>
          <a:bodyPr wrap="square">
            <a:spAutoFit/>
          </a:bodyPr>
          <a:lstStyle/>
          <a:p>
            <a:r>
              <a:rPr lang="en-GB" sz="1400" dirty="0" smtClean="0"/>
              <a:t>Other ‘top’ mentions – receiving 10% or more:</a:t>
            </a:r>
          </a:p>
          <a:p>
            <a:r>
              <a:rPr lang="en-GB" sz="1400" b="0" dirty="0" smtClean="0"/>
              <a:t>My working hours: 		Special 10% &amp; Higher 11%</a:t>
            </a:r>
          </a:p>
          <a:p>
            <a:r>
              <a:rPr lang="en-GB" sz="1400" b="0" dirty="0" smtClean="0"/>
              <a:t>Extra curricular work:	Secondary 18% &amp; Higher 13%</a:t>
            </a:r>
          </a:p>
          <a:p>
            <a:r>
              <a:rPr lang="en-GB" sz="1400" b="0" dirty="0" smtClean="0"/>
              <a:t>New things to train for:	Further 10%</a:t>
            </a:r>
          </a:p>
          <a:p>
            <a:r>
              <a:rPr lang="en-GB" sz="1400" b="0" dirty="0" smtClean="0"/>
              <a:t>Exam success: 		Higher 10%</a:t>
            </a:r>
          </a:p>
        </p:txBody>
      </p:sp>
      <p:sp>
        <p:nvSpPr>
          <p:cNvPr id="10"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45</a:t>
            </a:fld>
            <a:endParaRPr lang="en-US" sz="900" b="0" dirty="0"/>
          </a:p>
        </p:txBody>
      </p:sp>
    </p:spTree>
    <p:extLst>
      <p:ext uri="{BB962C8B-B14F-4D97-AF65-F5344CB8AC3E}">
        <p14:creationId xmlns:p14="http://schemas.microsoft.com/office/powerpoint/2010/main" val="17745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4 aspects give </a:t>
            </a:r>
            <a:r>
              <a:rPr lang="en-GB" b="1" dirty="0" smtClean="0"/>
              <a:t>least satisfaction = workload, curriculum changes, hours, management team</a:t>
            </a:r>
          </a:p>
        </p:txBody>
      </p:sp>
      <p:graphicFrame>
        <p:nvGraphicFramePr>
          <p:cNvPr id="10" name="Chart 9"/>
          <p:cNvGraphicFramePr/>
          <p:nvPr>
            <p:extLst>
              <p:ext uri="{D42A27DB-BD31-4B8C-83A1-F6EECF244321}">
                <p14:modId xmlns:p14="http://schemas.microsoft.com/office/powerpoint/2010/main" val="4177020396"/>
              </p:ext>
            </p:extLst>
          </p:nvPr>
        </p:nvGraphicFramePr>
        <p:xfrm>
          <a:off x="288032" y="1340769"/>
          <a:ext cx="8892480" cy="48904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309320"/>
            <a:ext cx="7344817" cy="507831"/>
          </a:xfrm>
          <a:prstGeom prst="rect">
            <a:avLst/>
          </a:prstGeom>
          <a:noFill/>
          <a:ln w="9525">
            <a:noFill/>
            <a:miter lim="800000"/>
            <a:headEnd/>
            <a:tailEnd/>
          </a:ln>
        </p:spPr>
        <p:txBody>
          <a:bodyPr wrap="square">
            <a:spAutoFit/>
          </a:bodyPr>
          <a:lstStyle/>
          <a:p>
            <a:r>
              <a:rPr lang="en-GB" sz="900" b="0" dirty="0" smtClean="0"/>
              <a:t>Q27: What are the 3 aspects of the job that give you the least satisfaction?</a:t>
            </a:r>
            <a:endParaRPr lang="en-GB" sz="900" b="0" dirty="0"/>
          </a:p>
          <a:p>
            <a:r>
              <a:rPr lang="en-GB" sz="900" b="0" dirty="0" smtClean="0"/>
              <a:t>Base: All respondents (n=6,897)</a:t>
            </a:r>
          </a:p>
          <a:p>
            <a:r>
              <a:rPr lang="en-GB" sz="900" b="0" i="1" dirty="0"/>
              <a:t>(See Appendix for list of ‘other’ responses</a:t>
            </a:r>
            <a:r>
              <a:rPr lang="en-GB" sz="900" b="0" i="1" dirty="0" smtClean="0"/>
              <a:t>)</a:t>
            </a:r>
            <a:endParaRPr lang="en-GB" sz="900" b="0" i="1" dirty="0"/>
          </a:p>
        </p:txBody>
      </p:sp>
      <p:sp>
        <p:nvSpPr>
          <p:cNvPr id="9" name="Rounded Rectangle 8"/>
          <p:cNvSpPr/>
          <p:nvPr/>
        </p:nvSpPr>
        <p:spPr bwMode="auto">
          <a:xfrm>
            <a:off x="611560" y="1412776"/>
            <a:ext cx="3096344" cy="136815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46</a:t>
            </a:fld>
            <a:endParaRPr lang="en-US" sz="900" b="0" dirty="0"/>
          </a:p>
        </p:txBody>
      </p:sp>
    </p:spTree>
    <p:extLst>
      <p:ext uri="{BB962C8B-B14F-4D97-AF65-F5344CB8AC3E}">
        <p14:creationId xmlns:p14="http://schemas.microsoft.com/office/powerpoint/2010/main" val="92573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Top 5 most frequently mentioned for </a:t>
            </a:r>
            <a:r>
              <a:rPr lang="en-GB" b="1" dirty="0" smtClean="0"/>
              <a:t>least satisfaction</a:t>
            </a:r>
            <a:r>
              <a:rPr lang="en-GB" dirty="0" smtClean="0"/>
              <a:t> show some differences by sector</a:t>
            </a:r>
          </a:p>
        </p:txBody>
      </p:sp>
      <p:sp>
        <p:nvSpPr>
          <p:cNvPr id="14" name="TextBox 13"/>
          <p:cNvSpPr txBox="1">
            <a:spLocks noChangeArrowheads="1"/>
          </p:cNvSpPr>
          <p:nvPr/>
        </p:nvSpPr>
        <p:spPr bwMode="auto">
          <a:xfrm>
            <a:off x="755577" y="6444044"/>
            <a:ext cx="7344817" cy="369332"/>
          </a:xfrm>
          <a:prstGeom prst="rect">
            <a:avLst/>
          </a:prstGeom>
          <a:noFill/>
          <a:ln w="9525">
            <a:noFill/>
            <a:miter lim="800000"/>
            <a:headEnd/>
            <a:tailEnd/>
          </a:ln>
        </p:spPr>
        <p:txBody>
          <a:bodyPr wrap="square">
            <a:spAutoFit/>
          </a:bodyPr>
          <a:lstStyle/>
          <a:p>
            <a:r>
              <a:rPr lang="en-GB" sz="900" b="0" dirty="0" smtClean="0"/>
              <a:t>Q27: What are the 3 aspects of the job that give you the least satisfaction?</a:t>
            </a:r>
            <a:endParaRPr lang="en-GB" sz="900" b="0" dirty="0"/>
          </a:p>
          <a:p>
            <a:r>
              <a:rPr lang="en-GB" sz="900" b="0" dirty="0" smtClean="0"/>
              <a:t>Base: All respondents (n=6,897)</a:t>
            </a:r>
            <a:endParaRPr lang="en-GB" sz="900" b="0" dirty="0"/>
          </a:p>
        </p:txBody>
      </p:sp>
      <p:graphicFrame>
        <p:nvGraphicFramePr>
          <p:cNvPr id="9" name="Table 8"/>
          <p:cNvGraphicFramePr>
            <a:graphicFrameLocks noGrp="1"/>
          </p:cNvGraphicFramePr>
          <p:nvPr>
            <p:extLst>
              <p:ext uri="{D42A27DB-BD31-4B8C-83A1-F6EECF244321}">
                <p14:modId xmlns:p14="http://schemas.microsoft.com/office/powerpoint/2010/main" val="2365094766"/>
              </p:ext>
            </p:extLst>
          </p:nvPr>
        </p:nvGraphicFramePr>
        <p:xfrm>
          <a:off x="251521" y="2753632"/>
          <a:ext cx="8640960" cy="3312368"/>
        </p:xfrm>
        <a:graphic>
          <a:graphicData uri="http://schemas.openxmlformats.org/drawingml/2006/table">
            <a:tbl>
              <a:tblPr firstRow="1" bandRow="1">
                <a:tableStyleId>{93296810-A885-4BE3-A3E7-6D5BEEA58F35}</a:tableStyleId>
              </a:tblPr>
              <a:tblGrid>
                <a:gridCol w="2489768"/>
                <a:gridCol w="732285"/>
                <a:gridCol w="878742"/>
                <a:gridCol w="878742"/>
                <a:gridCol w="878742"/>
                <a:gridCol w="1098427"/>
                <a:gridCol w="878742"/>
                <a:gridCol w="805512"/>
              </a:tblGrid>
              <a:tr h="414046">
                <a:tc>
                  <a:txBody>
                    <a:bodyPr/>
                    <a:lstStyle/>
                    <a:p>
                      <a:pPr algn="l"/>
                      <a:endParaRPr lang="en-GB" sz="1400" dirty="0"/>
                    </a:p>
                  </a:txBody>
                  <a:tcPr anchor="ctr"/>
                </a:tc>
                <a:tc>
                  <a:txBody>
                    <a:bodyPr/>
                    <a:lstStyle/>
                    <a:p>
                      <a:pPr algn="ctr"/>
                      <a:r>
                        <a:rPr lang="en-GB" sz="1200" dirty="0" smtClean="0"/>
                        <a:t>Total</a:t>
                      </a:r>
                      <a:endParaRPr lang="en-GB" sz="120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dirty="0" smtClean="0"/>
                        <a:t>Special</a:t>
                      </a:r>
                      <a:endParaRPr lang="en-GB" sz="120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200" dirty="0" smtClean="0"/>
                        <a:t>Nursery</a:t>
                      </a:r>
                      <a:endParaRPr lang="en-GB" sz="1200" dirty="0"/>
                    </a:p>
                  </a:txBody>
                  <a:tcPr anchor="ctr" anchorCtr="1"/>
                </a:tc>
                <a:tc>
                  <a:txBody>
                    <a:bodyPr/>
                    <a:lstStyle/>
                    <a:p>
                      <a:pPr algn="ctr"/>
                      <a:r>
                        <a:rPr lang="en-GB" sz="1200" dirty="0" smtClean="0"/>
                        <a:t>Primary</a:t>
                      </a:r>
                      <a:endParaRPr lang="en-GB" sz="1200" dirty="0"/>
                    </a:p>
                  </a:txBody>
                  <a:tcPr anchor="ctr" anchorCtr="1"/>
                </a:tc>
                <a:tc>
                  <a:txBody>
                    <a:bodyPr/>
                    <a:lstStyle/>
                    <a:p>
                      <a:pPr algn="ctr"/>
                      <a:r>
                        <a:rPr lang="en-GB" sz="1200" dirty="0" smtClean="0"/>
                        <a:t>Secondary</a:t>
                      </a:r>
                      <a:endParaRPr lang="en-GB" sz="1200" dirty="0"/>
                    </a:p>
                  </a:txBody>
                  <a:tcPr anchor="ctr" anchorCtr="1"/>
                </a:tc>
                <a:tc>
                  <a:txBody>
                    <a:bodyPr/>
                    <a:lstStyle/>
                    <a:p>
                      <a:pPr algn="ctr"/>
                      <a:r>
                        <a:rPr lang="en-GB" sz="1200" dirty="0" smtClean="0"/>
                        <a:t>Further</a:t>
                      </a:r>
                      <a:endParaRPr lang="en-GB" sz="1200" dirty="0"/>
                    </a:p>
                  </a:txBody>
                  <a:tcPr anchor="ctr" anchorCtr="1"/>
                </a:tc>
                <a:tc>
                  <a:txBody>
                    <a:bodyPr/>
                    <a:lstStyle/>
                    <a:p>
                      <a:pPr algn="ctr"/>
                      <a:r>
                        <a:rPr lang="en-GB" sz="1200" dirty="0" smtClean="0"/>
                        <a:t>Higher</a:t>
                      </a:r>
                      <a:endParaRPr lang="en-GB" sz="1200" dirty="0"/>
                    </a:p>
                  </a:txBody>
                  <a:tcPr anchor="ctr" anchorCtr="1"/>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mn-lt"/>
                          <a:ea typeface="+mn-ea"/>
                          <a:cs typeface="+mn-cs"/>
                        </a:rPr>
                        <a:t>My workload</a:t>
                      </a:r>
                    </a:p>
                  </a:txBody>
                  <a:tcPr anchor="ctr"/>
                </a:tc>
                <a:tc>
                  <a:txBody>
                    <a:bodyPr/>
                    <a:lstStyle/>
                    <a:p>
                      <a:pPr algn="ctr"/>
                      <a:r>
                        <a:rPr lang="en-GB" sz="1400" b="1" dirty="0" smtClean="0"/>
                        <a:t>83%</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74%</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83%</a:t>
                      </a:r>
                      <a:endParaRPr lang="en-GB" sz="1400" b="0" dirty="0"/>
                    </a:p>
                  </a:txBody>
                  <a:tcPr anchor="ctr" anchorCtr="1"/>
                </a:tc>
                <a:tc>
                  <a:txBody>
                    <a:bodyPr/>
                    <a:lstStyle/>
                    <a:p>
                      <a:pPr algn="ctr"/>
                      <a:r>
                        <a:rPr lang="en-GB" sz="1400" b="0" dirty="0" smtClean="0"/>
                        <a:t>86%</a:t>
                      </a:r>
                      <a:endParaRPr lang="en-GB" sz="1400" b="0" dirty="0"/>
                    </a:p>
                  </a:txBody>
                  <a:tcPr anchor="ctr" anchorCtr="1"/>
                </a:tc>
                <a:tc>
                  <a:txBody>
                    <a:bodyPr/>
                    <a:lstStyle/>
                    <a:p>
                      <a:pPr algn="ctr"/>
                      <a:r>
                        <a:rPr lang="en-GB" sz="1400" b="0" dirty="0" smtClean="0"/>
                        <a:t>83%</a:t>
                      </a:r>
                      <a:endParaRPr lang="en-GB" sz="1400" b="0" dirty="0"/>
                    </a:p>
                  </a:txBody>
                  <a:tcPr anchor="ctr" anchorCtr="1"/>
                </a:tc>
                <a:tc>
                  <a:txBody>
                    <a:bodyPr/>
                    <a:lstStyle/>
                    <a:p>
                      <a:pPr algn="ctr"/>
                      <a:r>
                        <a:rPr lang="en-GB" sz="1400" b="0" dirty="0" smtClean="0"/>
                        <a:t>70%</a:t>
                      </a:r>
                      <a:endParaRPr lang="en-GB" sz="1400" b="0" dirty="0"/>
                    </a:p>
                  </a:txBody>
                  <a:tcPr anchor="ctr" anchorCtr="1"/>
                </a:tc>
                <a:tc>
                  <a:txBody>
                    <a:bodyPr/>
                    <a:lstStyle/>
                    <a:p>
                      <a:pPr algn="ctr"/>
                      <a:r>
                        <a:rPr lang="en-GB" sz="1400" b="0" dirty="0" smtClean="0"/>
                        <a:t>72%</a:t>
                      </a:r>
                      <a:endParaRPr lang="en-GB" sz="1400" b="0" dirty="0"/>
                    </a:p>
                  </a:txBody>
                  <a:tcPr anchor="ctr" anchorCtr="1"/>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mn-lt"/>
                          <a:ea typeface="+mn-ea"/>
                          <a:cs typeface="+mn-cs"/>
                        </a:rPr>
                        <a:t>Changes to curriculum</a:t>
                      </a:r>
                    </a:p>
                  </a:txBody>
                  <a:tcPr anchor="ctr"/>
                </a:tc>
                <a:tc>
                  <a:txBody>
                    <a:bodyPr/>
                    <a:lstStyle/>
                    <a:p>
                      <a:pPr algn="ctr"/>
                      <a:r>
                        <a:rPr lang="en-GB" sz="1400" b="1" dirty="0" smtClean="0"/>
                        <a:t>60%</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59%</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51%</a:t>
                      </a:r>
                      <a:endParaRPr lang="en-GB" sz="1400" b="0" dirty="0"/>
                    </a:p>
                  </a:txBody>
                  <a:tcPr anchor="ctr" anchorCtr="1"/>
                </a:tc>
                <a:tc>
                  <a:txBody>
                    <a:bodyPr/>
                    <a:lstStyle/>
                    <a:p>
                      <a:pPr algn="ctr"/>
                      <a:r>
                        <a:rPr lang="en-GB" sz="1400" b="0" dirty="0" smtClean="0"/>
                        <a:t>53%</a:t>
                      </a:r>
                      <a:endParaRPr lang="en-GB" sz="1400" b="0" dirty="0"/>
                    </a:p>
                  </a:txBody>
                  <a:tcPr anchor="ctr" anchorCtr="1"/>
                </a:tc>
                <a:tc>
                  <a:txBody>
                    <a:bodyPr/>
                    <a:lstStyle/>
                    <a:p>
                      <a:pPr algn="ctr"/>
                      <a:r>
                        <a:rPr lang="en-GB" sz="1400" b="1" dirty="0" smtClean="0"/>
                        <a:t>75%</a:t>
                      </a:r>
                      <a:endParaRPr lang="en-GB" sz="1400" b="1" dirty="0"/>
                    </a:p>
                  </a:txBody>
                  <a:tcPr anchor="ctr" anchorCtr="1"/>
                </a:tc>
                <a:tc>
                  <a:txBody>
                    <a:bodyPr/>
                    <a:lstStyle/>
                    <a:p>
                      <a:pPr algn="ctr"/>
                      <a:r>
                        <a:rPr lang="en-GB" sz="1400" b="0" dirty="0" smtClean="0"/>
                        <a:t>41%</a:t>
                      </a:r>
                      <a:endParaRPr lang="en-GB" sz="1400" b="0" dirty="0"/>
                    </a:p>
                  </a:txBody>
                  <a:tcPr anchor="ctr" anchorCtr="1"/>
                </a:tc>
                <a:tc>
                  <a:txBody>
                    <a:bodyPr/>
                    <a:lstStyle/>
                    <a:p>
                      <a:pPr algn="ctr"/>
                      <a:r>
                        <a:rPr lang="en-GB" sz="1400" b="0" dirty="0" smtClean="0"/>
                        <a:t>20%</a:t>
                      </a:r>
                      <a:endParaRPr lang="en-GB" sz="1400" b="0" dirty="0"/>
                    </a:p>
                  </a:txBody>
                  <a:tcPr anchor="ctr" anchorCtr="1"/>
                </a:tc>
              </a:tr>
              <a:tr h="414046">
                <a:tc>
                  <a:txBody>
                    <a:bodyPr/>
                    <a:lstStyle/>
                    <a:p>
                      <a:pPr algn="l"/>
                      <a:r>
                        <a:rPr lang="en-GB" sz="1600" b="0" i="0" u="none" strike="noStrike" kern="1200" baseline="0" dirty="0" smtClean="0">
                          <a:solidFill>
                            <a:schemeClr val="dk1"/>
                          </a:solidFill>
                          <a:latin typeface="+mn-lt"/>
                          <a:ea typeface="+mn-ea"/>
                          <a:cs typeface="+mn-cs"/>
                        </a:rPr>
                        <a:t>My working hours</a:t>
                      </a:r>
                    </a:p>
                  </a:txBody>
                  <a:tcPr anchor="ctr"/>
                </a:tc>
                <a:tc>
                  <a:txBody>
                    <a:bodyPr/>
                    <a:lstStyle/>
                    <a:p>
                      <a:pPr algn="ctr"/>
                      <a:r>
                        <a:rPr lang="en-GB" sz="1400" b="1" dirty="0" smtClean="0"/>
                        <a:t>42%</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33%</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35%</a:t>
                      </a:r>
                      <a:endParaRPr lang="en-GB" sz="1400" b="0" dirty="0"/>
                    </a:p>
                  </a:txBody>
                  <a:tcPr anchor="ctr" anchorCtr="1"/>
                </a:tc>
                <a:tc>
                  <a:txBody>
                    <a:bodyPr/>
                    <a:lstStyle/>
                    <a:p>
                      <a:pPr algn="ctr"/>
                      <a:r>
                        <a:rPr lang="en-GB" sz="1400" b="1" dirty="0" smtClean="0"/>
                        <a:t>52%</a:t>
                      </a:r>
                      <a:endParaRPr lang="en-GB" sz="1400" b="1" dirty="0"/>
                    </a:p>
                  </a:txBody>
                  <a:tcPr anchor="ctr" anchorCtr="1"/>
                </a:tc>
                <a:tc>
                  <a:txBody>
                    <a:bodyPr/>
                    <a:lstStyle/>
                    <a:p>
                      <a:pPr algn="ctr"/>
                      <a:r>
                        <a:rPr lang="en-GB" sz="1400" b="0" dirty="0" smtClean="0"/>
                        <a:t>35%</a:t>
                      </a:r>
                      <a:endParaRPr lang="en-GB" sz="1400" b="0" dirty="0"/>
                    </a:p>
                  </a:txBody>
                  <a:tcPr anchor="ctr" anchorCtr="1"/>
                </a:tc>
                <a:tc>
                  <a:txBody>
                    <a:bodyPr/>
                    <a:lstStyle/>
                    <a:p>
                      <a:pPr algn="ctr"/>
                      <a:endParaRPr lang="en-GB" sz="1400" b="0" dirty="0"/>
                    </a:p>
                  </a:txBody>
                  <a:tcPr anchor="ctr" anchorCtr="1"/>
                </a:tc>
                <a:tc>
                  <a:txBody>
                    <a:bodyPr/>
                    <a:lstStyle/>
                    <a:p>
                      <a:pPr algn="ctr"/>
                      <a:r>
                        <a:rPr lang="en-GB" sz="1400" b="0" dirty="0" smtClean="0"/>
                        <a:t>31%</a:t>
                      </a:r>
                      <a:endParaRPr lang="en-GB" sz="1400" b="0" dirty="0"/>
                    </a:p>
                  </a:txBody>
                  <a:tcPr anchor="ctr" anchorCtr="1"/>
                </a:tc>
              </a:tr>
              <a:tr h="414046">
                <a:tc>
                  <a:txBody>
                    <a:bodyPr/>
                    <a:lstStyle/>
                    <a:p>
                      <a:pPr algn="l"/>
                      <a:r>
                        <a:rPr lang="en-GB" sz="1600" b="0" i="0" u="none" strike="noStrike" kern="1200" baseline="0" dirty="0" smtClean="0">
                          <a:solidFill>
                            <a:schemeClr val="dk1"/>
                          </a:solidFill>
                          <a:latin typeface="+mn-lt"/>
                          <a:ea typeface="+mn-ea"/>
                          <a:cs typeface="+mn-cs"/>
                        </a:rPr>
                        <a:t>My management team</a:t>
                      </a:r>
                    </a:p>
                  </a:txBody>
                  <a:tcPr anchor="ctr"/>
                </a:tc>
                <a:tc>
                  <a:txBody>
                    <a:bodyPr/>
                    <a:lstStyle/>
                    <a:p>
                      <a:pPr algn="ctr"/>
                      <a:r>
                        <a:rPr lang="en-GB" sz="1400" b="1" dirty="0" smtClean="0"/>
                        <a:t>35%</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35%</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0" dirty="0" smtClean="0"/>
                        <a:t>27%</a:t>
                      </a:r>
                      <a:endParaRPr lang="en-GB" sz="1400" b="0" dirty="0"/>
                    </a:p>
                  </a:txBody>
                  <a:tcPr anchor="ctr" anchorCtr="1"/>
                </a:tc>
                <a:tc>
                  <a:txBody>
                    <a:bodyPr/>
                    <a:lstStyle/>
                    <a:p>
                      <a:pPr algn="ctr"/>
                      <a:r>
                        <a:rPr lang="en-GB" sz="1400" b="0" dirty="0" smtClean="0"/>
                        <a:t>27%</a:t>
                      </a:r>
                      <a:endParaRPr lang="en-GB" sz="1400" b="0" dirty="0"/>
                    </a:p>
                  </a:txBody>
                  <a:tcPr anchor="ctr" anchorCtr="1"/>
                </a:tc>
                <a:tc>
                  <a:txBody>
                    <a:bodyPr/>
                    <a:lstStyle/>
                    <a:p>
                      <a:pPr algn="ctr"/>
                      <a:r>
                        <a:rPr lang="en-GB" sz="1400" b="0" dirty="0" smtClean="0"/>
                        <a:t>36%</a:t>
                      </a:r>
                      <a:endParaRPr lang="en-GB" sz="1400" b="0" dirty="0"/>
                    </a:p>
                  </a:txBody>
                  <a:tcPr anchor="ctr" anchorCtr="1"/>
                </a:tc>
                <a:tc>
                  <a:txBody>
                    <a:bodyPr/>
                    <a:lstStyle/>
                    <a:p>
                      <a:pPr algn="ctr"/>
                      <a:r>
                        <a:rPr lang="en-GB" sz="1400" b="1" dirty="0" smtClean="0"/>
                        <a:t>65%</a:t>
                      </a:r>
                      <a:endParaRPr lang="en-GB" sz="1400" b="1" dirty="0"/>
                    </a:p>
                  </a:txBody>
                  <a:tcPr anchor="ctr" anchorCtr="1"/>
                </a:tc>
                <a:tc>
                  <a:txBody>
                    <a:bodyPr/>
                    <a:lstStyle/>
                    <a:p>
                      <a:pPr algn="ctr"/>
                      <a:r>
                        <a:rPr lang="en-GB" sz="1400" b="1" dirty="0" smtClean="0"/>
                        <a:t>65%</a:t>
                      </a:r>
                      <a:endParaRPr lang="en-GB" sz="1400" b="1" dirty="0"/>
                    </a:p>
                  </a:txBody>
                  <a:tcPr anchor="ctr" anchorCtr="1"/>
                </a:tc>
              </a:tr>
              <a:tr h="414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smtClean="0">
                          <a:solidFill>
                            <a:schemeClr val="dk1"/>
                          </a:solidFill>
                          <a:latin typeface="+mn-lt"/>
                          <a:ea typeface="+mn-ea"/>
                          <a:cs typeface="+mn-cs"/>
                        </a:rPr>
                        <a:t>Remuneration</a:t>
                      </a:r>
                    </a:p>
                  </a:txBody>
                  <a:tcPr anchor="ctr"/>
                </a:tc>
                <a:tc>
                  <a:txBody>
                    <a:bodyPr/>
                    <a:lstStyle/>
                    <a:p>
                      <a:pPr algn="ctr"/>
                      <a:r>
                        <a:rPr lang="en-GB" sz="1400" b="1" dirty="0" smtClean="0"/>
                        <a:t>23%</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400" b="0" dirty="0" smtClean="0"/>
                        <a:t>26%</a:t>
                      </a: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endParaRPr lang="en-GB" sz="1400" b="0" dirty="0"/>
                    </a:p>
                  </a:txBody>
                  <a:tcPr anchor="ctr" anchorCtr="1"/>
                </a:tc>
                <a:tc>
                  <a:txBody>
                    <a:bodyPr/>
                    <a:lstStyle/>
                    <a:p>
                      <a:pPr algn="ctr"/>
                      <a:r>
                        <a:rPr lang="en-GB" sz="1400" b="0" dirty="0" smtClean="0"/>
                        <a:t>20%</a:t>
                      </a:r>
                      <a:endParaRPr lang="en-GB" sz="1400" b="0" dirty="0"/>
                    </a:p>
                  </a:txBody>
                  <a:tcPr anchor="ctr" anchorCtr="1"/>
                </a:tc>
                <a:tc>
                  <a:txBody>
                    <a:bodyPr/>
                    <a:lstStyle/>
                    <a:p>
                      <a:pPr algn="ctr"/>
                      <a:r>
                        <a:rPr lang="en-GB" sz="1400" b="0" dirty="0" smtClean="0"/>
                        <a:t>25%</a:t>
                      </a:r>
                      <a:endParaRPr lang="en-GB" sz="1400" b="0" dirty="0"/>
                    </a:p>
                  </a:txBody>
                  <a:tcPr anchor="ctr" anchorCtr="1"/>
                </a:tc>
                <a:tc>
                  <a:txBody>
                    <a:bodyPr/>
                    <a:lstStyle/>
                    <a:p>
                      <a:pPr algn="ctr"/>
                      <a:r>
                        <a:rPr lang="en-GB" sz="1400" b="0" dirty="0" smtClean="0"/>
                        <a:t>24%</a:t>
                      </a:r>
                      <a:endParaRPr lang="en-GB" sz="1400" b="0" dirty="0"/>
                    </a:p>
                  </a:txBody>
                  <a:tcPr anchor="ctr" anchorCtr="1"/>
                </a:tc>
                <a:tc>
                  <a:txBody>
                    <a:bodyPr/>
                    <a:lstStyle/>
                    <a:p>
                      <a:pPr algn="ctr"/>
                      <a:r>
                        <a:rPr lang="en-GB" sz="1400" b="0" dirty="0" smtClean="0"/>
                        <a:t>29%</a:t>
                      </a:r>
                      <a:endParaRPr lang="en-GB" sz="1400" b="0" dirty="0"/>
                    </a:p>
                  </a:txBody>
                  <a:tcPr anchor="ctr" anchorCtr="1"/>
                </a:tc>
              </a:tr>
              <a:tr h="414046">
                <a:tc>
                  <a:txBody>
                    <a:bodyPr/>
                    <a:lstStyle/>
                    <a:p>
                      <a:pPr algn="l"/>
                      <a:r>
                        <a:rPr lang="en-GB" sz="1600" b="0" i="0" u="none" strike="noStrike" kern="1200" baseline="0" dirty="0" smtClean="0">
                          <a:solidFill>
                            <a:schemeClr val="dk1"/>
                          </a:solidFill>
                          <a:latin typeface="+mn-lt"/>
                          <a:ea typeface="+mn-ea"/>
                          <a:cs typeface="+mn-cs"/>
                        </a:rPr>
                        <a:t>New things to train for</a:t>
                      </a:r>
                    </a:p>
                  </a:txBody>
                  <a:tcPr anchor="ctr"/>
                </a:tc>
                <a:tc>
                  <a:txBody>
                    <a:bodyPr/>
                    <a:lstStyle/>
                    <a:p>
                      <a:pPr algn="ctr"/>
                      <a:r>
                        <a:rPr lang="en-GB" sz="1400" b="1" dirty="0" smtClean="0"/>
                        <a:t>16%</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400" b="1" dirty="0" smtClean="0"/>
                        <a:t>27%</a:t>
                      </a:r>
                      <a:endParaRPr lang="en-GB" sz="1400" b="1" dirty="0"/>
                    </a:p>
                  </a:txBody>
                  <a:tcPr anchor="ctr" anchorCtr="1"/>
                </a:tc>
                <a:tc>
                  <a:txBody>
                    <a:bodyPr/>
                    <a:lstStyle/>
                    <a:p>
                      <a:pPr algn="ctr"/>
                      <a:endParaRPr lang="en-GB" sz="1400" b="0" dirty="0"/>
                    </a:p>
                  </a:txBody>
                  <a:tcPr anchor="ctr" anchorCtr="1"/>
                </a:tc>
                <a:tc>
                  <a:txBody>
                    <a:bodyPr/>
                    <a:lstStyle/>
                    <a:p>
                      <a:pPr algn="ctr"/>
                      <a:endParaRPr lang="en-GB" sz="1400" b="0" dirty="0"/>
                    </a:p>
                  </a:txBody>
                  <a:tcPr anchor="ctr" anchorCtr="1"/>
                </a:tc>
                <a:tc>
                  <a:txBody>
                    <a:bodyPr/>
                    <a:lstStyle/>
                    <a:p>
                      <a:pPr algn="ctr"/>
                      <a:endParaRPr lang="en-GB" sz="1400" b="0" dirty="0"/>
                    </a:p>
                  </a:txBody>
                  <a:tcPr anchor="ctr" anchorCtr="1"/>
                </a:tc>
                <a:tc>
                  <a:txBody>
                    <a:bodyPr/>
                    <a:lstStyle/>
                    <a:p>
                      <a:pPr algn="ctr"/>
                      <a:endParaRPr lang="en-GB" sz="1400" b="0" dirty="0"/>
                    </a:p>
                  </a:txBody>
                  <a:tcPr anchor="ctr" anchorCtr="1"/>
                </a:tc>
              </a:tr>
              <a:tr h="414046">
                <a:tc>
                  <a:txBody>
                    <a:bodyPr/>
                    <a:lstStyle/>
                    <a:p>
                      <a:pPr algn="l"/>
                      <a:r>
                        <a:rPr lang="en-GB" sz="1600" b="0" i="0" u="none" strike="noStrike" kern="1200" baseline="0" dirty="0" smtClean="0">
                          <a:solidFill>
                            <a:schemeClr val="dk1"/>
                          </a:solidFill>
                          <a:latin typeface="+mn-lt"/>
                          <a:ea typeface="+mn-ea"/>
                          <a:cs typeface="+mn-cs"/>
                        </a:rPr>
                        <a:t>Extra-curricular work</a:t>
                      </a:r>
                    </a:p>
                  </a:txBody>
                  <a:tcPr anchor="ctr"/>
                </a:tc>
                <a:tc>
                  <a:txBody>
                    <a:bodyPr/>
                    <a:lstStyle/>
                    <a:p>
                      <a:pPr algn="ctr"/>
                      <a:r>
                        <a:rPr lang="en-GB" sz="1400" b="1" dirty="0" smtClean="0"/>
                        <a:t>11%</a:t>
                      </a:r>
                      <a:endParaRPr lang="en-GB" sz="1400" b="1" dirty="0"/>
                    </a:p>
                  </a:txBody>
                  <a:tcPr anchor="ctr" anchorCtr="1">
                    <a:lnR w="38100" cap="flat" cmpd="sng" algn="ctr">
                      <a:solidFill>
                        <a:schemeClr val="bg1"/>
                      </a:solidFill>
                      <a:prstDash val="solid"/>
                      <a:round/>
                      <a:headEnd type="none" w="med" len="med"/>
                      <a:tailEnd type="none" w="med" len="med"/>
                    </a:lnR>
                  </a:tcPr>
                </a:tc>
                <a:tc>
                  <a:txBody>
                    <a:bodyPr/>
                    <a:lstStyle/>
                    <a:p>
                      <a:pPr algn="ctr"/>
                      <a:endParaRPr lang="en-GB" sz="1400" b="0" dirty="0"/>
                    </a:p>
                  </a:txBody>
                  <a:tcPr anchor="ctr" anchorCtr="1">
                    <a:lnL w="38100" cap="flat" cmpd="sng" algn="ctr">
                      <a:solidFill>
                        <a:schemeClr val="bg1"/>
                      </a:solidFill>
                      <a:prstDash val="solid"/>
                      <a:round/>
                      <a:headEnd type="none" w="med" len="med"/>
                      <a:tailEnd type="none" w="med" len="med"/>
                    </a:lnL>
                  </a:tcPr>
                </a:tc>
                <a:tc>
                  <a:txBody>
                    <a:bodyPr/>
                    <a:lstStyle/>
                    <a:p>
                      <a:pPr algn="ctr"/>
                      <a:endParaRPr lang="en-GB" sz="1400" b="0" dirty="0"/>
                    </a:p>
                  </a:txBody>
                  <a:tcPr anchor="ctr" anchorCtr="1"/>
                </a:tc>
                <a:tc>
                  <a:txBody>
                    <a:bodyPr/>
                    <a:lstStyle/>
                    <a:p>
                      <a:pPr algn="ctr"/>
                      <a:endParaRPr lang="en-GB" sz="1400" b="0" dirty="0"/>
                    </a:p>
                  </a:txBody>
                  <a:tcPr anchor="ctr" anchorCtr="1"/>
                </a:tc>
                <a:tc>
                  <a:txBody>
                    <a:bodyPr/>
                    <a:lstStyle/>
                    <a:p>
                      <a:pPr algn="ctr"/>
                      <a:endParaRPr lang="en-GB" sz="1400" b="0" dirty="0"/>
                    </a:p>
                  </a:txBody>
                  <a:tcPr anchor="ctr" anchorCtr="1"/>
                </a:tc>
                <a:tc>
                  <a:txBody>
                    <a:bodyPr/>
                    <a:lstStyle/>
                    <a:p>
                      <a:pPr algn="ctr"/>
                      <a:r>
                        <a:rPr lang="en-GB" sz="1400" b="1" dirty="0" smtClean="0"/>
                        <a:t>26%</a:t>
                      </a:r>
                      <a:endParaRPr lang="en-GB" sz="1400" b="1" dirty="0"/>
                    </a:p>
                  </a:txBody>
                  <a:tcPr anchor="ctr" anchorCtr="1"/>
                </a:tc>
                <a:tc>
                  <a:txBody>
                    <a:bodyPr/>
                    <a:lstStyle/>
                    <a:p>
                      <a:pPr algn="ctr"/>
                      <a:endParaRPr lang="en-GB" sz="1400" b="0" dirty="0"/>
                    </a:p>
                  </a:txBody>
                  <a:tcPr anchor="ctr" anchorCtr="1"/>
                </a:tc>
              </a:tr>
            </a:tbl>
          </a:graphicData>
        </a:graphic>
      </p:graphicFrame>
      <p:sp>
        <p:nvSpPr>
          <p:cNvPr id="7" name="Rectangle 6"/>
          <p:cNvSpPr/>
          <p:nvPr/>
        </p:nvSpPr>
        <p:spPr>
          <a:xfrm>
            <a:off x="899591" y="1323925"/>
            <a:ext cx="7434783" cy="1384995"/>
          </a:xfrm>
          <a:prstGeom prst="rect">
            <a:avLst/>
          </a:prstGeom>
        </p:spPr>
        <p:txBody>
          <a:bodyPr wrap="square">
            <a:spAutoFit/>
          </a:bodyPr>
          <a:lstStyle/>
          <a:p>
            <a:r>
              <a:rPr lang="en-GB" sz="1400" dirty="0" smtClean="0"/>
              <a:t>Sector differences – least satisfied with:</a:t>
            </a:r>
          </a:p>
          <a:p>
            <a:r>
              <a:rPr lang="en-GB" sz="1400" b="0" dirty="0" smtClean="0"/>
              <a:t>Changes to curriculum:	Secondary (75% v 60% total)</a:t>
            </a:r>
          </a:p>
          <a:p>
            <a:r>
              <a:rPr lang="en-GB" sz="1400" b="0" dirty="0" smtClean="0"/>
              <a:t>My working hours:	Primary (52% v 42% total)</a:t>
            </a:r>
          </a:p>
          <a:p>
            <a:r>
              <a:rPr lang="en-GB" sz="1400" b="0" dirty="0" smtClean="0"/>
              <a:t>My management team:	Further and Higher (both 65% v 35% total)</a:t>
            </a:r>
          </a:p>
          <a:p>
            <a:r>
              <a:rPr lang="en-GB" sz="1400" b="0" dirty="0" smtClean="0"/>
              <a:t>New things to train for:	Nursery (27% v 16% total)</a:t>
            </a:r>
          </a:p>
          <a:p>
            <a:r>
              <a:rPr lang="en-GB" sz="1400" b="0" dirty="0" smtClean="0"/>
              <a:t>Extra curricular work:	Further (26% v 11% total)</a:t>
            </a: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47</a:t>
            </a:fld>
            <a:endParaRPr lang="en-US" sz="900" b="0" dirty="0"/>
          </a:p>
        </p:txBody>
      </p:sp>
    </p:spTree>
    <p:extLst>
      <p:ext uri="{BB962C8B-B14F-4D97-AF65-F5344CB8AC3E}">
        <p14:creationId xmlns:p14="http://schemas.microsoft.com/office/powerpoint/2010/main" val="280321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b="1" dirty="0"/>
              <a:t>1</a:t>
            </a:r>
            <a:r>
              <a:rPr lang="en-GB" b="1" dirty="0" smtClean="0"/>
              <a:t> thing </a:t>
            </a:r>
            <a:r>
              <a:rPr lang="en-GB" dirty="0" smtClean="0"/>
              <a:t>to change to make life as a teacher better?</a:t>
            </a:r>
            <a:br>
              <a:rPr lang="en-GB" dirty="0" smtClean="0"/>
            </a:br>
            <a:r>
              <a:rPr lang="en-GB" b="1" dirty="0" smtClean="0"/>
              <a:t>No – a multitude!! </a:t>
            </a:r>
            <a:r>
              <a:rPr lang="en-GB" dirty="0" smtClean="0"/>
              <a:t>(1)</a:t>
            </a:r>
          </a:p>
        </p:txBody>
      </p:sp>
      <p:sp>
        <p:nvSpPr>
          <p:cNvPr id="14" name="TextBox 13"/>
          <p:cNvSpPr txBox="1">
            <a:spLocks noChangeArrowheads="1"/>
          </p:cNvSpPr>
          <p:nvPr/>
        </p:nvSpPr>
        <p:spPr bwMode="auto">
          <a:xfrm>
            <a:off x="755577" y="6444044"/>
            <a:ext cx="7344817" cy="369332"/>
          </a:xfrm>
          <a:prstGeom prst="rect">
            <a:avLst/>
          </a:prstGeom>
          <a:noFill/>
          <a:ln w="9525">
            <a:noFill/>
            <a:miter lim="800000"/>
            <a:headEnd/>
            <a:tailEnd/>
          </a:ln>
        </p:spPr>
        <p:txBody>
          <a:bodyPr wrap="square">
            <a:spAutoFit/>
          </a:bodyPr>
          <a:lstStyle/>
          <a:p>
            <a:r>
              <a:rPr lang="en-GB" sz="900" b="0" dirty="0" smtClean="0"/>
              <a:t>Q28: What 1 thing would you change to make your life as a teacher better? (open response)</a:t>
            </a:r>
            <a:endParaRPr lang="en-GB" sz="900" b="0" dirty="0"/>
          </a:p>
          <a:p>
            <a:r>
              <a:rPr lang="en-GB" sz="900" b="0" dirty="0" smtClean="0"/>
              <a:t>Base: All respondents (n=6,897)</a:t>
            </a:r>
            <a:endParaRPr lang="en-GB" sz="900" b="0" dirty="0"/>
          </a:p>
        </p:txBody>
      </p:sp>
      <p:graphicFrame>
        <p:nvGraphicFramePr>
          <p:cNvPr id="16" name="Table 15"/>
          <p:cNvGraphicFramePr>
            <a:graphicFrameLocks noGrp="1"/>
          </p:cNvGraphicFramePr>
          <p:nvPr>
            <p:extLst>
              <p:ext uri="{D42A27DB-BD31-4B8C-83A1-F6EECF244321}">
                <p14:modId xmlns:p14="http://schemas.microsoft.com/office/powerpoint/2010/main" val="2003691588"/>
              </p:ext>
            </p:extLst>
          </p:nvPr>
        </p:nvGraphicFramePr>
        <p:xfrm>
          <a:off x="107504" y="1268760"/>
          <a:ext cx="8928992" cy="4998720"/>
        </p:xfrm>
        <a:graphic>
          <a:graphicData uri="http://schemas.openxmlformats.org/drawingml/2006/table">
            <a:tbl>
              <a:tblPr firstRow="1" bandRow="1">
                <a:tableStyleId>{93296810-A885-4BE3-A3E7-6D5BEEA58F35}</a:tableStyleId>
              </a:tblPr>
              <a:tblGrid>
                <a:gridCol w="1152128"/>
                <a:gridCol w="2232248"/>
                <a:gridCol w="720080"/>
                <a:gridCol w="792088"/>
                <a:gridCol w="864096"/>
                <a:gridCol w="864096"/>
                <a:gridCol w="792088"/>
                <a:gridCol w="792088"/>
                <a:gridCol w="720080"/>
              </a:tblGrid>
              <a:tr h="216024">
                <a:tc>
                  <a:txBody>
                    <a:bodyPr/>
                    <a:lstStyle/>
                    <a:p>
                      <a:pPr algn="l"/>
                      <a:endParaRPr lang="en-GB" sz="1200" dirty="0"/>
                    </a:p>
                  </a:txBody>
                  <a:tcPr anchor="ctr"/>
                </a:tc>
                <a:tc>
                  <a:txBody>
                    <a:bodyPr/>
                    <a:lstStyle/>
                    <a:p>
                      <a:pPr algn="l"/>
                      <a:endParaRPr lang="en-GB" sz="1200" dirty="0"/>
                    </a:p>
                  </a:txBody>
                  <a:tcPr anchor="ctr"/>
                </a:tc>
                <a:tc>
                  <a:txBody>
                    <a:bodyPr/>
                    <a:lstStyle/>
                    <a:p>
                      <a:pPr algn="ctr"/>
                      <a:r>
                        <a:rPr lang="en-GB" sz="1100" dirty="0" smtClean="0"/>
                        <a:t>Total</a:t>
                      </a:r>
                      <a:endParaRPr lang="en-GB" sz="110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100" dirty="0" smtClean="0"/>
                        <a:t>Special</a:t>
                      </a:r>
                      <a:endParaRPr lang="en-GB" sz="110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100" dirty="0" smtClean="0"/>
                        <a:t>Nursery</a:t>
                      </a:r>
                      <a:endParaRPr lang="en-GB" sz="1100" dirty="0"/>
                    </a:p>
                  </a:txBody>
                  <a:tcPr anchor="ctr" anchorCtr="1"/>
                </a:tc>
                <a:tc>
                  <a:txBody>
                    <a:bodyPr/>
                    <a:lstStyle/>
                    <a:p>
                      <a:pPr algn="ctr"/>
                      <a:r>
                        <a:rPr lang="en-GB" sz="1100" dirty="0" smtClean="0"/>
                        <a:t>Primary</a:t>
                      </a:r>
                      <a:endParaRPr lang="en-GB" sz="1100" dirty="0"/>
                    </a:p>
                  </a:txBody>
                  <a:tcPr anchor="ctr" anchorCtr="1"/>
                </a:tc>
                <a:tc>
                  <a:txBody>
                    <a:bodyPr/>
                    <a:lstStyle/>
                    <a:p>
                      <a:pPr algn="ctr"/>
                      <a:r>
                        <a:rPr lang="en-GB" sz="1100" dirty="0" smtClean="0"/>
                        <a:t>Second-ary</a:t>
                      </a:r>
                      <a:endParaRPr lang="en-GB" sz="1100" dirty="0"/>
                    </a:p>
                  </a:txBody>
                  <a:tcPr anchor="ctr" anchorCtr="1"/>
                </a:tc>
                <a:tc>
                  <a:txBody>
                    <a:bodyPr/>
                    <a:lstStyle/>
                    <a:p>
                      <a:pPr algn="ctr"/>
                      <a:r>
                        <a:rPr lang="en-GB" sz="1100" dirty="0" smtClean="0"/>
                        <a:t>Further</a:t>
                      </a:r>
                      <a:endParaRPr lang="en-GB" sz="1100" dirty="0"/>
                    </a:p>
                  </a:txBody>
                  <a:tcPr anchor="ctr" anchorCtr="1"/>
                </a:tc>
                <a:tc>
                  <a:txBody>
                    <a:bodyPr/>
                    <a:lstStyle/>
                    <a:p>
                      <a:pPr algn="ctr"/>
                      <a:r>
                        <a:rPr lang="en-GB" sz="1100" dirty="0" smtClean="0"/>
                        <a:t>Higher</a:t>
                      </a:r>
                      <a:endParaRPr lang="en-GB" sz="1100" dirty="0"/>
                    </a:p>
                  </a:txBody>
                  <a:tcPr anchor="ctr" anchorCtr="1"/>
                </a:tc>
              </a:tr>
              <a:tr h="185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mn-lt"/>
                          <a:ea typeface="+mn-ea"/>
                          <a:cs typeface="+mn-cs"/>
                        </a:rPr>
                        <a:t>Paperwork</a:t>
                      </a:r>
                    </a:p>
                  </a:txBody>
                  <a:tcPr anchor="ctr">
                    <a:lnB w="38100" cap="flat" cmpd="sng" algn="ctr">
                      <a:solidFill>
                        <a:schemeClr val="bg1"/>
                      </a:solidFill>
                      <a:prstDash val="solid"/>
                      <a:round/>
                      <a:headEnd type="none" w="med" len="med"/>
                      <a:tailEnd type="none" w="med" len="med"/>
                    </a:lnB>
                    <a:solidFill>
                      <a:srgbClr val="DDF2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Less paperwork/ bureaucracy</a:t>
                      </a:r>
                    </a:p>
                  </a:txBody>
                  <a:tcPr anchor="ctr">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18%</a:t>
                      </a:r>
                      <a:endParaRPr lang="en-GB" sz="1200" b="1" dirty="0"/>
                    </a:p>
                  </a:txBody>
                  <a:tcPr anchor="ctr" anchorCtr="1">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19%</a:t>
                      </a:r>
                      <a:endParaRPr lang="en-GB" sz="1200" b="1" dirty="0"/>
                    </a:p>
                  </a:txBody>
                  <a:tcPr anchor="ctr" anchorCtr="1">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28%</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27%</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9%</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8%</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11%</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r>
              <a:tr h="185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mn-lt"/>
                          <a:ea typeface="+mn-ea"/>
                          <a:cs typeface="+mn-cs"/>
                        </a:rPr>
                        <a:t>Workload</a:t>
                      </a:r>
                    </a:p>
                  </a:txBody>
                  <a:tcPr anchor="ct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Lessen workload</a:t>
                      </a:r>
                    </a:p>
                  </a:txBody>
                  <a:tcPr anchor="ctr">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9%</a:t>
                      </a:r>
                      <a:endParaRPr lang="en-GB" sz="1200" b="1" dirty="0"/>
                    </a:p>
                  </a:txBody>
                  <a:tcPr anchor="ctr" anchorCtr="1">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6%</a:t>
                      </a:r>
                      <a:endParaRPr lang="en-GB" sz="1200" b="1" dirty="0"/>
                    </a:p>
                  </a:txBody>
                  <a:tcPr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6%</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10%</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8%</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7%</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6%</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r>
              <a:tr h="309217">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Better work life balance/ not taking work home</a:t>
                      </a:r>
                    </a:p>
                  </a:txBody>
                  <a:tcPr anchor="ctr">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2%</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1" dirty="0" smtClean="0"/>
                        <a:t>6%</a:t>
                      </a:r>
                      <a:endParaRPr lang="en-GB" sz="1200" b="1" dirty="0"/>
                    </a:p>
                  </a:txBody>
                  <a:tcPr anchor="ctr" anchorCtr="1">
                    <a:solidFill>
                      <a:srgbClr val="CCFFCC"/>
                    </a:solidFill>
                  </a:tcPr>
                </a:tc>
                <a:tc>
                  <a:txBody>
                    <a:bodyPr/>
                    <a:lstStyle/>
                    <a:p>
                      <a:pPr algn="ctr"/>
                      <a:r>
                        <a:rPr lang="en-GB" sz="1200" b="0" dirty="0" smtClean="0"/>
                        <a:t>4%</a:t>
                      </a:r>
                      <a:endParaRPr lang="en-GB" sz="1200" b="0" dirty="0"/>
                    </a:p>
                  </a:txBody>
                  <a:tcPr anchor="ctr" anchorCtr="1">
                    <a:solidFill>
                      <a:srgbClr val="DDF2FF"/>
                    </a:solidFill>
                  </a:tcPr>
                </a:tc>
                <a:tc>
                  <a:txBody>
                    <a:bodyPr/>
                    <a:lstStyle/>
                    <a:p>
                      <a:pPr algn="ctr"/>
                      <a:r>
                        <a:rPr lang="en-GB" sz="1200" b="0" dirty="0" smtClean="0"/>
                        <a:t>2%</a:t>
                      </a:r>
                      <a:endParaRPr lang="en-GB" sz="1200" b="0" dirty="0"/>
                    </a:p>
                  </a:txBody>
                  <a:tcPr anchor="ctr" anchorCtr="1">
                    <a:solidFill>
                      <a:srgbClr val="DDF2FF"/>
                    </a:solidFill>
                  </a:tcPr>
                </a:tc>
                <a:tc>
                  <a:txBody>
                    <a:bodyPr/>
                    <a:lstStyle/>
                    <a:p>
                      <a:pPr algn="ctr"/>
                      <a:r>
                        <a:rPr lang="en-GB" sz="1200" b="0" dirty="0" smtClean="0"/>
                        <a:t>1%</a:t>
                      </a:r>
                      <a:endParaRPr lang="en-GB" sz="1200" b="0" dirty="0"/>
                    </a:p>
                  </a:txBody>
                  <a:tcPr anchor="ctr" anchorCtr="1">
                    <a:solidFill>
                      <a:srgbClr val="DDF2FF"/>
                    </a:solidFill>
                  </a:tcPr>
                </a:tc>
                <a:tc>
                  <a:txBody>
                    <a:bodyPr/>
                    <a:lstStyle/>
                    <a:p>
                      <a:pPr algn="ctr"/>
                      <a:r>
                        <a:rPr lang="en-GB" sz="1200" b="0" dirty="0" smtClean="0"/>
                        <a:t>4%</a:t>
                      </a:r>
                      <a:endParaRPr lang="en-GB" sz="1200" b="0" dirty="0"/>
                    </a:p>
                  </a:txBody>
                  <a:tcPr anchor="ctr" anchorCtr="1">
                    <a:solidFill>
                      <a:srgbClr val="DDF2FF"/>
                    </a:solidFill>
                  </a:tcPr>
                </a:tc>
              </a:tr>
              <a:tr h="309217">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time to teach/ do my job</a:t>
                      </a:r>
                    </a:p>
                  </a:txBody>
                  <a:tcPr anchor="ctr">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2%</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1" dirty="0" smtClean="0"/>
                        <a:t>5%</a:t>
                      </a:r>
                      <a:endParaRPr lang="en-GB" sz="1200" b="1" dirty="0"/>
                    </a:p>
                  </a:txBody>
                  <a:tcPr anchor="ctr" anchorCtr="1">
                    <a:solidFill>
                      <a:srgbClr val="CCFFCC"/>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1" dirty="0" smtClean="0"/>
                        <a:t>5%</a:t>
                      </a:r>
                      <a:endParaRPr lang="en-GB" sz="1200" b="1" dirty="0"/>
                    </a:p>
                  </a:txBody>
                  <a:tcPr anchor="ctr" anchorCtr="1">
                    <a:solidFill>
                      <a:srgbClr val="CCFFCC"/>
                    </a:solidFill>
                  </a:tcPr>
                </a:tc>
                <a:tc>
                  <a:txBody>
                    <a:bodyPr/>
                    <a:lstStyle/>
                    <a:p>
                      <a:pPr algn="ctr"/>
                      <a:r>
                        <a:rPr lang="en-GB" sz="1200" b="0" dirty="0" smtClean="0"/>
                        <a:t>4%</a:t>
                      </a:r>
                      <a:endParaRPr lang="en-GB" sz="1200" b="0" dirty="0"/>
                    </a:p>
                  </a:txBody>
                  <a:tcPr anchor="ctr" anchorCtr="1">
                    <a:solidFill>
                      <a:srgbClr val="DDF2FF"/>
                    </a:solidFill>
                  </a:tcPr>
                </a:tc>
                <a:tc>
                  <a:txBody>
                    <a:bodyPr/>
                    <a:lstStyle/>
                    <a:p>
                      <a:pPr algn="ctr"/>
                      <a:r>
                        <a:rPr lang="en-GB" sz="1200" b="0" dirty="0" smtClean="0"/>
                        <a:t>4%</a:t>
                      </a:r>
                      <a:endParaRPr lang="en-GB" sz="1200" b="0" dirty="0"/>
                    </a:p>
                  </a:txBody>
                  <a:tcPr anchor="ctr" anchorCtr="1">
                    <a:solidFill>
                      <a:srgbClr val="DDF2FF"/>
                    </a:solidFill>
                  </a:tcPr>
                </a:tc>
              </a:tr>
              <a:tr h="432904">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time for preparation, planning, marking etc.</a:t>
                      </a:r>
                    </a:p>
                  </a:txBody>
                  <a:tcPr anchor="ctr">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5%</a:t>
                      </a:r>
                      <a:endParaRPr lang="en-GB" sz="1200" b="1" dirty="0"/>
                    </a:p>
                  </a:txBody>
                  <a:tcPr anchor="ctr" anchorCtr="1">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3%</a:t>
                      </a:r>
                      <a:endParaRPr lang="en-GB" sz="1200" b="0" dirty="0"/>
                    </a:p>
                  </a:txBody>
                  <a:tcPr anchor="ctr" anchorCtr="1">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5%</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3%</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7%</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1" dirty="0" smtClean="0"/>
                        <a:t>11%</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4%</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r>
              <a:tr h="432904">
                <a:tc>
                  <a:txBody>
                    <a:bodyPr/>
                    <a:lstStyle/>
                    <a:p>
                      <a:pPr algn="l"/>
                      <a:r>
                        <a:rPr lang="en-GB" sz="1200" b="1" i="0" u="none" strike="noStrike" kern="1200" baseline="0" dirty="0" smtClean="0">
                          <a:solidFill>
                            <a:schemeClr val="dk1"/>
                          </a:solidFill>
                          <a:latin typeface="+mn-lt"/>
                          <a:ea typeface="+mn-ea"/>
                          <a:cs typeface="+mn-cs"/>
                        </a:rPr>
                        <a:t>Curriculum</a:t>
                      </a:r>
                    </a:p>
                  </a:txBody>
                  <a:tcPr anchor="ct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Less changes to curriculum, new initiatives etc,/ give time to embed</a:t>
                      </a:r>
                    </a:p>
                  </a:txBody>
                  <a:tcPr anchor="ctr">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8%</a:t>
                      </a:r>
                      <a:endParaRPr lang="en-GB" sz="1200" b="1" dirty="0"/>
                    </a:p>
                  </a:txBody>
                  <a:tcPr anchor="ctr" anchorCtr="1">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8%</a:t>
                      </a:r>
                      <a:endParaRPr lang="en-GB" sz="1200" b="1" dirty="0"/>
                    </a:p>
                  </a:txBody>
                  <a:tcPr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0" dirty="0" smtClean="0"/>
                        <a:t>4%</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9%</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8%</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0" dirty="0" smtClean="0"/>
                        <a:t>4%</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r>
              <a:tr h="309217">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support for new curriculum</a:t>
                      </a:r>
                    </a:p>
                  </a:txBody>
                  <a:tcPr anchor="ctr">
                    <a:solidFill>
                      <a:srgbClr val="DDF2FF"/>
                    </a:solidFill>
                  </a:tcPr>
                </a:tc>
                <a:tc>
                  <a:txBody>
                    <a:bodyPr/>
                    <a:lstStyle/>
                    <a:p>
                      <a:pPr algn="ctr"/>
                      <a:r>
                        <a:rPr lang="en-GB" sz="1200" b="1" dirty="0" smtClean="0"/>
                        <a:t>5%</a:t>
                      </a:r>
                      <a:endParaRPr lang="en-GB" sz="1200" b="1" dirty="0"/>
                    </a:p>
                  </a:txBody>
                  <a:tcPr anchor="ctr" anchorCtr="1">
                    <a:lnR w="381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0" dirty="0" smtClean="0"/>
                        <a:t>2%</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0" dirty="0" smtClean="0"/>
                        <a:t>2%</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1" dirty="0" smtClean="0"/>
                        <a:t>11%</a:t>
                      </a:r>
                      <a:endParaRPr lang="en-GB" sz="1200" b="1" dirty="0"/>
                    </a:p>
                  </a:txBody>
                  <a:tcPr anchor="ctr" anchorCtr="1">
                    <a:solidFill>
                      <a:srgbClr val="CCFFCC"/>
                    </a:solidFill>
                  </a:tcPr>
                </a:tc>
                <a:tc>
                  <a:txBody>
                    <a:bodyPr/>
                    <a:lstStyle/>
                    <a:p>
                      <a:pPr algn="ctr"/>
                      <a:r>
                        <a:rPr lang="en-GB" sz="1200" b="0" dirty="0" smtClean="0"/>
                        <a:t>1%</a:t>
                      </a:r>
                      <a:endParaRPr lang="en-GB" sz="1200" b="0" dirty="0"/>
                    </a:p>
                  </a:txBody>
                  <a:tcPr anchor="ctr" anchorCtr="1">
                    <a:solidFill>
                      <a:srgbClr val="DDF2FF"/>
                    </a:solidFill>
                  </a:tcPr>
                </a:tc>
                <a:tc>
                  <a:txBody>
                    <a:bodyPr/>
                    <a:lstStyle/>
                    <a:p>
                      <a:pPr algn="ctr"/>
                      <a:r>
                        <a:rPr lang="en-GB" sz="1200" b="0" dirty="0" smtClean="0"/>
                        <a:t>-</a:t>
                      </a:r>
                      <a:endParaRPr lang="en-GB" sz="1200" b="0" dirty="0"/>
                    </a:p>
                  </a:txBody>
                  <a:tcPr anchor="ctr" anchorCtr="1">
                    <a:solidFill>
                      <a:srgbClr val="DDF2FF"/>
                    </a:solidFill>
                  </a:tcPr>
                </a:tc>
              </a:tr>
              <a:tr h="189131">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Scrap CfE, sort the mess</a:t>
                      </a:r>
                    </a:p>
                  </a:txBody>
                  <a:tcPr anchor="ctr">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1%</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0" dirty="0" smtClean="0"/>
                        <a:t>-</a:t>
                      </a:r>
                      <a:endParaRPr lang="en-GB" sz="1200" b="0" dirty="0"/>
                    </a:p>
                  </a:txBody>
                  <a:tcPr anchor="ctr" anchorCtr="1">
                    <a:solidFill>
                      <a:srgbClr val="DDF2FF"/>
                    </a:solidFill>
                  </a:tcPr>
                </a:tc>
                <a:tc>
                  <a:txBody>
                    <a:bodyPr/>
                    <a:lstStyle/>
                    <a:p>
                      <a:pPr algn="ctr"/>
                      <a:r>
                        <a:rPr lang="en-GB" sz="1200" b="0" dirty="0" smtClean="0"/>
                        <a:t>2%</a:t>
                      </a:r>
                      <a:endParaRPr lang="en-GB" sz="1200" b="0" dirty="0"/>
                    </a:p>
                  </a:txBody>
                  <a:tcPr anchor="ctr" anchorCtr="1">
                    <a:solidFill>
                      <a:srgbClr val="DDF2FF"/>
                    </a:solidFill>
                  </a:tcPr>
                </a:tc>
                <a:tc>
                  <a:txBody>
                    <a:bodyPr/>
                    <a:lstStyle/>
                    <a:p>
                      <a:pPr algn="ctr"/>
                      <a:r>
                        <a:rPr lang="en-GB" sz="1200" b="1" dirty="0" smtClean="0"/>
                        <a:t>7%</a:t>
                      </a:r>
                      <a:endParaRPr lang="en-GB" sz="1200" b="1" dirty="0"/>
                    </a:p>
                  </a:txBody>
                  <a:tcPr anchor="ctr" anchorCtr="1">
                    <a:solidFill>
                      <a:srgbClr val="CCFFCC"/>
                    </a:solidFill>
                  </a:tcPr>
                </a:tc>
                <a:tc>
                  <a:txBody>
                    <a:bodyPr/>
                    <a:lstStyle/>
                    <a:p>
                      <a:pPr algn="ctr"/>
                      <a:r>
                        <a:rPr lang="en-GB" sz="1200" b="0" dirty="0" smtClean="0"/>
                        <a:t>-</a:t>
                      </a:r>
                      <a:endParaRPr lang="en-GB" sz="1200" b="0" dirty="0"/>
                    </a:p>
                  </a:txBody>
                  <a:tcPr anchor="ctr" anchorCtr="1">
                    <a:solidFill>
                      <a:srgbClr val="DDF2FF"/>
                    </a:solidFill>
                  </a:tcPr>
                </a:tc>
                <a:tc>
                  <a:txBody>
                    <a:bodyPr/>
                    <a:lstStyle/>
                    <a:p>
                      <a:pPr algn="ctr"/>
                      <a:r>
                        <a:rPr lang="en-GB" sz="1200" b="0" dirty="0" smtClean="0"/>
                        <a:t>-</a:t>
                      </a:r>
                      <a:endParaRPr lang="en-GB" sz="1200" b="0" dirty="0"/>
                    </a:p>
                  </a:txBody>
                  <a:tcPr anchor="ctr" anchorCtr="1">
                    <a:solidFill>
                      <a:srgbClr val="DDF2FF"/>
                    </a:solidFill>
                  </a:tcPr>
                </a:tc>
              </a:tr>
              <a:tr h="432904">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time to implement new curriculum/ delay new Highers</a:t>
                      </a:r>
                    </a:p>
                  </a:txBody>
                  <a:tcPr anchor="ctr">
                    <a:solidFill>
                      <a:srgbClr val="DDF2FF"/>
                    </a:solidFill>
                  </a:tcPr>
                </a:tc>
                <a:tc>
                  <a:txBody>
                    <a:bodyPr/>
                    <a:lstStyle/>
                    <a:p>
                      <a:pPr algn="ctr"/>
                      <a:r>
                        <a:rPr lang="en-GB" sz="1200" b="1" dirty="0" smtClean="0"/>
                        <a:t>2%</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0" dirty="0" smtClean="0"/>
                        <a:t>-</a:t>
                      </a:r>
                      <a:endParaRPr lang="en-GB" sz="1200" b="0" dirty="0"/>
                    </a:p>
                  </a:txBody>
                  <a:tcPr anchor="ctr" anchorCtr="1">
                    <a:solidFill>
                      <a:srgbClr val="DDF2FF"/>
                    </a:solidFill>
                  </a:tcPr>
                </a:tc>
                <a:tc>
                  <a:txBody>
                    <a:bodyPr/>
                    <a:lstStyle/>
                    <a:p>
                      <a:pPr algn="ctr"/>
                      <a:r>
                        <a:rPr lang="en-GB" sz="1200" b="0" dirty="0" smtClean="0"/>
                        <a:t>0%</a:t>
                      </a:r>
                      <a:endParaRPr lang="en-GB" sz="1200" b="0" dirty="0"/>
                    </a:p>
                  </a:txBody>
                  <a:tcPr anchor="ctr" anchorCtr="1">
                    <a:solidFill>
                      <a:srgbClr val="DDF2FF"/>
                    </a:solidFill>
                  </a:tcPr>
                </a:tc>
                <a:tc>
                  <a:txBody>
                    <a:bodyPr/>
                    <a:lstStyle/>
                    <a:p>
                      <a:pPr algn="ctr"/>
                      <a:r>
                        <a:rPr lang="en-GB" sz="1200" b="1" dirty="0" smtClean="0"/>
                        <a:t>5%</a:t>
                      </a:r>
                      <a:endParaRPr lang="en-GB" sz="1200" b="1" dirty="0"/>
                    </a:p>
                  </a:txBody>
                  <a:tcPr anchor="ctr" anchorCtr="1">
                    <a:solidFill>
                      <a:srgbClr val="CCFFCC"/>
                    </a:solidFill>
                  </a:tcPr>
                </a:tc>
                <a:tc>
                  <a:txBody>
                    <a:bodyPr/>
                    <a:lstStyle/>
                    <a:p>
                      <a:pPr algn="ctr"/>
                      <a:r>
                        <a:rPr lang="en-GB" sz="1200" b="0" dirty="0" smtClean="0"/>
                        <a:t>1%</a:t>
                      </a:r>
                      <a:endParaRPr lang="en-GB" sz="1200" b="0" dirty="0"/>
                    </a:p>
                  </a:txBody>
                  <a:tcPr anchor="ctr" anchorCtr="1">
                    <a:solidFill>
                      <a:srgbClr val="DDF2FF"/>
                    </a:solidFill>
                  </a:tcPr>
                </a:tc>
                <a:tc>
                  <a:txBody>
                    <a:bodyPr/>
                    <a:lstStyle/>
                    <a:p>
                      <a:pPr algn="ctr"/>
                      <a:r>
                        <a:rPr lang="en-GB" sz="1200" b="0" dirty="0" smtClean="0"/>
                        <a:t>-</a:t>
                      </a:r>
                      <a:endParaRPr lang="en-GB" sz="1200" b="0" dirty="0"/>
                    </a:p>
                  </a:txBody>
                  <a:tcPr anchor="ctr" anchorCtr="1">
                    <a:solidFill>
                      <a:srgbClr val="DDF2FF"/>
                    </a:solidFill>
                  </a:tcPr>
                </a:tc>
              </a:tr>
              <a:tr h="309217">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No internal assessment (for Nat 4)</a:t>
                      </a:r>
                    </a:p>
                  </a:txBody>
                  <a:tcPr anchor="ctr">
                    <a:lnB w="127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a:t>
                      </a:r>
                      <a:endParaRPr lang="en-GB" sz="1200" b="0" dirty="0"/>
                    </a:p>
                  </a:txBody>
                  <a:tcPr anchor="ctr" anchorCtr="1">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1%</a:t>
                      </a:r>
                      <a:endParaRPr lang="en-GB" sz="1200" b="0" dirty="0"/>
                    </a:p>
                  </a:txBody>
                  <a:tcPr anchor="ctr" anchorCtr="1">
                    <a:lnB w="127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1%</a:t>
                      </a:r>
                      <a:endParaRPr lang="en-GB" sz="1200" b="0" dirty="0"/>
                    </a:p>
                  </a:txBody>
                  <a:tcPr anchor="ctr" anchorCtr="1">
                    <a:lnB w="127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6%</a:t>
                      </a:r>
                      <a:endParaRPr lang="en-GB" sz="1200" b="1" dirty="0"/>
                    </a:p>
                  </a:txBody>
                  <a:tcPr anchor="ctr" anchorCtr="1">
                    <a:lnB w="127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1%</a:t>
                      </a:r>
                      <a:endParaRPr lang="en-GB" sz="1200" b="0" dirty="0"/>
                    </a:p>
                  </a:txBody>
                  <a:tcPr anchor="ctr" anchorCtr="1">
                    <a:lnB w="127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a:t>
                      </a:r>
                      <a:endParaRPr lang="en-GB" sz="1200" b="0" dirty="0"/>
                    </a:p>
                  </a:txBody>
                  <a:tcPr anchor="ctr" anchorCtr="1">
                    <a:lnB w="12700" cap="flat" cmpd="sng" algn="ctr">
                      <a:solidFill>
                        <a:schemeClr val="bg1"/>
                      </a:solidFill>
                      <a:prstDash val="solid"/>
                      <a:round/>
                      <a:headEnd type="none" w="med" len="med"/>
                      <a:tailEnd type="none" w="med" len="med"/>
                    </a:lnB>
                    <a:solidFill>
                      <a:srgbClr val="DDF2FF"/>
                    </a:solidFill>
                  </a:tcPr>
                </a:tc>
              </a:tr>
            </a:tbl>
          </a:graphicData>
        </a:graphic>
      </p:graphicFrame>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48</a:t>
            </a:fld>
            <a:endParaRPr lang="en-US" sz="900" b="0" dirty="0"/>
          </a:p>
        </p:txBody>
      </p:sp>
    </p:spTree>
    <p:extLst>
      <p:ext uri="{BB962C8B-B14F-4D97-AF65-F5344CB8AC3E}">
        <p14:creationId xmlns:p14="http://schemas.microsoft.com/office/powerpoint/2010/main" val="617830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b="1" dirty="0"/>
              <a:t>1</a:t>
            </a:r>
            <a:r>
              <a:rPr lang="en-GB" b="1" dirty="0" smtClean="0"/>
              <a:t> thing </a:t>
            </a:r>
            <a:r>
              <a:rPr lang="en-GB" dirty="0" smtClean="0"/>
              <a:t>to change to make life as a teacher better?</a:t>
            </a:r>
            <a:br>
              <a:rPr lang="en-GB" dirty="0" smtClean="0"/>
            </a:br>
            <a:r>
              <a:rPr lang="en-GB" b="1" dirty="0" smtClean="0"/>
              <a:t>No – a multitude!! </a:t>
            </a:r>
            <a:r>
              <a:rPr lang="en-GB" dirty="0" smtClean="0"/>
              <a:t>(2)</a:t>
            </a:r>
          </a:p>
        </p:txBody>
      </p:sp>
      <p:sp>
        <p:nvSpPr>
          <p:cNvPr id="14" name="TextBox 13"/>
          <p:cNvSpPr txBox="1">
            <a:spLocks noChangeArrowheads="1"/>
          </p:cNvSpPr>
          <p:nvPr/>
        </p:nvSpPr>
        <p:spPr bwMode="auto">
          <a:xfrm>
            <a:off x="755577" y="6309320"/>
            <a:ext cx="7344817" cy="507831"/>
          </a:xfrm>
          <a:prstGeom prst="rect">
            <a:avLst/>
          </a:prstGeom>
          <a:noFill/>
          <a:ln w="9525">
            <a:noFill/>
            <a:miter lim="800000"/>
            <a:headEnd/>
            <a:tailEnd/>
          </a:ln>
        </p:spPr>
        <p:txBody>
          <a:bodyPr wrap="square">
            <a:spAutoFit/>
          </a:bodyPr>
          <a:lstStyle/>
          <a:p>
            <a:r>
              <a:rPr lang="en-GB" sz="900" b="0" dirty="0" smtClean="0"/>
              <a:t>Q28: What 1 thing would you change to make your life as a teacher better</a:t>
            </a:r>
            <a:r>
              <a:rPr lang="en-GB" sz="900" b="0" dirty="0"/>
              <a:t>? (open response</a:t>
            </a:r>
            <a:r>
              <a:rPr lang="en-GB" sz="900" b="0" dirty="0" smtClean="0"/>
              <a:t>)</a:t>
            </a:r>
            <a:endParaRPr lang="en-GB" sz="900" b="0" dirty="0"/>
          </a:p>
          <a:p>
            <a:r>
              <a:rPr lang="en-GB" sz="900" b="0" dirty="0"/>
              <a:t>Base: All respondents (n=6,897)</a:t>
            </a:r>
          </a:p>
          <a:p>
            <a:r>
              <a:rPr lang="en-GB" sz="900" b="0" i="1" dirty="0" smtClean="0"/>
              <a:t>(</a:t>
            </a:r>
            <a:r>
              <a:rPr lang="en-GB" sz="900" b="0" i="1" dirty="0"/>
              <a:t>See Appendix for list of ‘other’ responses</a:t>
            </a:r>
            <a:r>
              <a:rPr lang="en-GB" sz="900" b="0" i="1" dirty="0" smtClean="0"/>
              <a:t>)</a:t>
            </a:r>
            <a:endParaRPr lang="en-GB" sz="900" b="0" i="1" dirty="0"/>
          </a:p>
        </p:txBody>
      </p:sp>
      <p:graphicFrame>
        <p:nvGraphicFramePr>
          <p:cNvPr id="16" name="Table 15"/>
          <p:cNvGraphicFramePr>
            <a:graphicFrameLocks noGrp="1"/>
          </p:cNvGraphicFramePr>
          <p:nvPr>
            <p:extLst>
              <p:ext uri="{D42A27DB-BD31-4B8C-83A1-F6EECF244321}">
                <p14:modId xmlns:p14="http://schemas.microsoft.com/office/powerpoint/2010/main" val="2183282132"/>
              </p:ext>
            </p:extLst>
          </p:nvPr>
        </p:nvGraphicFramePr>
        <p:xfrm>
          <a:off x="107504" y="1464152"/>
          <a:ext cx="8928992" cy="4269104"/>
        </p:xfrm>
        <a:graphic>
          <a:graphicData uri="http://schemas.openxmlformats.org/drawingml/2006/table">
            <a:tbl>
              <a:tblPr firstRow="1" bandRow="1">
                <a:tableStyleId>{93296810-A885-4BE3-A3E7-6D5BEEA58F35}</a:tableStyleId>
              </a:tblPr>
              <a:tblGrid>
                <a:gridCol w="1152128"/>
                <a:gridCol w="2232248"/>
                <a:gridCol w="720080"/>
                <a:gridCol w="792088"/>
                <a:gridCol w="864096"/>
                <a:gridCol w="864096"/>
                <a:gridCol w="792088"/>
                <a:gridCol w="792088"/>
                <a:gridCol w="720080"/>
              </a:tblGrid>
              <a:tr h="213133">
                <a:tc>
                  <a:txBody>
                    <a:bodyPr/>
                    <a:lstStyle/>
                    <a:p>
                      <a:pPr algn="l"/>
                      <a:endParaRPr lang="en-GB" sz="1200" dirty="0"/>
                    </a:p>
                  </a:txBody>
                  <a:tcPr anchor="ctr"/>
                </a:tc>
                <a:tc>
                  <a:txBody>
                    <a:bodyPr/>
                    <a:lstStyle/>
                    <a:p>
                      <a:pPr algn="l"/>
                      <a:endParaRPr lang="en-GB" sz="1200" dirty="0"/>
                    </a:p>
                  </a:txBody>
                  <a:tcPr anchor="ctr"/>
                </a:tc>
                <a:tc>
                  <a:txBody>
                    <a:bodyPr/>
                    <a:lstStyle/>
                    <a:p>
                      <a:pPr algn="ctr"/>
                      <a:r>
                        <a:rPr lang="en-GB" sz="1100" dirty="0" smtClean="0"/>
                        <a:t>Total</a:t>
                      </a:r>
                      <a:endParaRPr lang="en-GB" sz="110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100" dirty="0" smtClean="0"/>
                        <a:t>Special</a:t>
                      </a:r>
                      <a:endParaRPr lang="en-GB" sz="1100" dirty="0"/>
                    </a:p>
                  </a:txBody>
                  <a:tcPr anchor="ctr" anchorCtr="1">
                    <a:lnL w="38100" cap="flat" cmpd="sng" algn="ctr">
                      <a:solidFill>
                        <a:schemeClr val="bg1"/>
                      </a:solidFill>
                      <a:prstDash val="solid"/>
                      <a:round/>
                      <a:headEnd type="none" w="med" len="med"/>
                      <a:tailEnd type="none" w="med" len="med"/>
                    </a:lnL>
                  </a:tcPr>
                </a:tc>
                <a:tc>
                  <a:txBody>
                    <a:bodyPr/>
                    <a:lstStyle/>
                    <a:p>
                      <a:pPr algn="ctr"/>
                      <a:r>
                        <a:rPr lang="en-GB" sz="1100" dirty="0" smtClean="0"/>
                        <a:t>Nursery</a:t>
                      </a:r>
                      <a:endParaRPr lang="en-GB" sz="1100" dirty="0"/>
                    </a:p>
                  </a:txBody>
                  <a:tcPr anchor="ctr" anchorCtr="1"/>
                </a:tc>
                <a:tc>
                  <a:txBody>
                    <a:bodyPr/>
                    <a:lstStyle/>
                    <a:p>
                      <a:pPr algn="ctr"/>
                      <a:r>
                        <a:rPr lang="en-GB" sz="1100" dirty="0" smtClean="0"/>
                        <a:t>Primary</a:t>
                      </a:r>
                      <a:endParaRPr lang="en-GB" sz="1100" dirty="0"/>
                    </a:p>
                  </a:txBody>
                  <a:tcPr anchor="ctr" anchorCtr="1"/>
                </a:tc>
                <a:tc>
                  <a:txBody>
                    <a:bodyPr/>
                    <a:lstStyle/>
                    <a:p>
                      <a:pPr algn="ctr"/>
                      <a:r>
                        <a:rPr lang="en-GB" sz="1100" dirty="0" smtClean="0"/>
                        <a:t>Second-ary</a:t>
                      </a:r>
                      <a:endParaRPr lang="en-GB" sz="1100" dirty="0"/>
                    </a:p>
                  </a:txBody>
                  <a:tcPr anchor="ctr" anchorCtr="1"/>
                </a:tc>
                <a:tc>
                  <a:txBody>
                    <a:bodyPr/>
                    <a:lstStyle/>
                    <a:p>
                      <a:pPr algn="ctr"/>
                      <a:r>
                        <a:rPr lang="en-GB" sz="1100" dirty="0" smtClean="0"/>
                        <a:t>Further</a:t>
                      </a:r>
                      <a:endParaRPr lang="en-GB" sz="1100" dirty="0"/>
                    </a:p>
                  </a:txBody>
                  <a:tcPr anchor="ctr" anchorCtr="1"/>
                </a:tc>
                <a:tc>
                  <a:txBody>
                    <a:bodyPr/>
                    <a:lstStyle/>
                    <a:p>
                      <a:pPr algn="ctr"/>
                      <a:r>
                        <a:rPr lang="en-GB" sz="1100" dirty="0" smtClean="0"/>
                        <a:t>Higher</a:t>
                      </a:r>
                      <a:endParaRPr lang="en-GB" sz="1100" dirty="0"/>
                    </a:p>
                  </a:txBody>
                  <a:tcPr anchor="ctr" anchorCtr="1"/>
                </a:tc>
              </a:tr>
              <a:tr h="275272">
                <a:tc>
                  <a:txBody>
                    <a:bodyPr/>
                    <a:lstStyle/>
                    <a:p>
                      <a:pPr algn="l"/>
                      <a:r>
                        <a:rPr lang="en-GB" sz="1200" b="1" i="0" u="none" strike="noStrike" kern="1200" baseline="0" dirty="0" smtClean="0">
                          <a:solidFill>
                            <a:schemeClr val="dk1"/>
                          </a:solidFill>
                          <a:latin typeface="+mn-lt"/>
                          <a:ea typeface="+mn-ea"/>
                          <a:cs typeface="+mn-cs"/>
                        </a:rPr>
                        <a:t>Resources</a:t>
                      </a:r>
                    </a:p>
                  </a:txBody>
                  <a:tcPr anchor="ctr">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resources/funding</a:t>
                      </a:r>
                    </a:p>
                  </a:txBody>
                  <a:tcPr anchor="ctr">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2%</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0" dirty="0" smtClean="0"/>
                        <a:t>4%</a:t>
                      </a:r>
                      <a:endParaRPr lang="en-GB" sz="1200" b="0" dirty="0"/>
                    </a:p>
                  </a:txBody>
                  <a:tcPr anchor="ctr" anchorCtr="1">
                    <a:solidFill>
                      <a:srgbClr val="DDF2FF"/>
                    </a:solidFill>
                  </a:tcPr>
                </a:tc>
              </a:tr>
              <a:tr h="275272">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staff/supply cover</a:t>
                      </a:r>
                    </a:p>
                  </a:txBody>
                  <a:tcPr anchor="ctr">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3%</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0" dirty="0" smtClean="0"/>
                        <a:t>2%</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1" dirty="0" smtClean="0"/>
                        <a:t>9%</a:t>
                      </a:r>
                      <a:endParaRPr lang="en-GB" sz="1200" b="1" dirty="0"/>
                    </a:p>
                  </a:txBody>
                  <a:tcPr anchor="ctr" anchorCtr="1">
                    <a:solidFill>
                      <a:srgbClr val="CCFFCC"/>
                    </a:solidFill>
                  </a:tcPr>
                </a:tc>
              </a:tr>
              <a:tr h="355222">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classroom assistants / support for inclusion / ASN pupils</a:t>
                      </a:r>
                    </a:p>
                  </a:txBody>
                  <a:tcPr anchor="ctr">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4%</a:t>
                      </a:r>
                      <a:endParaRPr lang="en-GB" sz="1200" b="1" dirty="0"/>
                    </a:p>
                  </a:txBody>
                  <a:tcPr anchor="ctr" anchorCtr="1">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5%</a:t>
                      </a:r>
                      <a:endParaRPr lang="en-GB" sz="1200" b="1" dirty="0"/>
                    </a:p>
                  </a:txBody>
                  <a:tcPr anchor="ctr" anchorCtr="1">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3%</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7%</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1%</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0%</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1%</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r>
              <a:tr h="355222">
                <a:tc>
                  <a:txBody>
                    <a:bodyPr/>
                    <a:lstStyle/>
                    <a:p>
                      <a:pPr algn="l"/>
                      <a:r>
                        <a:rPr lang="en-GB" sz="1200" b="1" i="0" u="none" strike="noStrike" kern="1200" baseline="0" dirty="0" smtClean="0">
                          <a:solidFill>
                            <a:schemeClr val="dk1"/>
                          </a:solidFill>
                          <a:latin typeface="+mn-lt"/>
                          <a:ea typeface="+mn-ea"/>
                          <a:cs typeface="+mn-cs"/>
                        </a:rPr>
                        <a:t>Manage-ment</a:t>
                      </a:r>
                    </a:p>
                  </a:txBody>
                  <a:tcPr anchor="ct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Autonomy/ trust professionalism / leave me to do my job</a:t>
                      </a:r>
                    </a:p>
                  </a:txBody>
                  <a:tcPr anchor="ctr">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4%</a:t>
                      </a:r>
                      <a:endParaRPr lang="en-GB" sz="1200" b="1" dirty="0"/>
                    </a:p>
                  </a:txBody>
                  <a:tcPr anchor="ctr" anchorCtr="1">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4%</a:t>
                      </a:r>
                      <a:endParaRPr lang="en-GB" sz="1200" b="0" dirty="0"/>
                    </a:p>
                  </a:txBody>
                  <a:tcPr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4%</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5%</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0" dirty="0" smtClean="0"/>
                        <a:t>3%</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2%</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2%</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r>
              <a:tr h="213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Better management/ leadership</a:t>
                      </a:r>
                    </a:p>
                  </a:txBody>
                  <a:tcPr anchor="ctr">
                    <a:solidFill>
                      <a:srgbClr val="DDF2FF"/>
                    </a:solidFill>
                  </a:tcPr>
                </a:tc>
                <a:tc>
                  <a:txBody>
                    <a:bodyPr/>
                    <a:lstStyle/>
                    <a:p>
                      <a:pPr algn="ctr"/>
                      <a:r>
                        <a:rPr lang="en-GB" sz="1200" b="1" dirty="0" smtClean="0"/>
                        <a:t>5%</a:t>
                      </a:r>
                      <a:endParaRPr lang="en-GB" sz="1200" b="1" dirty="0"/>
                    </a:p>
                  </a:txBody>
                  <a:tcPr anchor="ctr" anchorCtr="1">
                    <a:lnR w="381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1" dirty="0" smtClean="0"/>
                        <a:t>7%</a:t>
                      </a:r>
                      <a:endParaRPr lang="en-GB" sz="1200" b="1" dirty="0"/>
                    </a:p>
                  </a:txBody>
                  <a:tcPr anchor="ctr" anchorCtr="1">
                    <a:lnL w="381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4%</a:t>
                      </a:r>
                      <a:endParaRPr lang="en-GB" sz="1200" b="0" dirty="0"/>
                    </a:p>
                  </a:txBody>
                  <a:tcPr anchor="ctr" anchorCtr="1">
                    <a:solidFill>
                      <a:srgbClr val="DDF2FF"/>
                    </a:solidFill>
                  </a:tcPr>
                </a:tc>
                <a:tc>
                  <a:txBody>
                    <a:bodyPr/>
                    <a:lstStyle/>
                    <a:p>
                      <a:pPr algn="ctr"/>
                      <a:r>
                        <a:rPr lang="en-GB" sz="1200" b="1" dirty="0" smtClean="0"/>
                        <a:t>5%</a:t>
                      </a:r>
                      <a:endParaRPr lang="en-GB" sz="1200" b="1" dirty="0"/>
                    </a:p>
                  </a:txBody>
                  <a:tcPr anchor="ctr" anchorCtr="1">
                    <a:solidFill>
                      <a:srgbClr val="CCFFCC"/>
                    </a:solidFill>
                  </a:tcPr>
                </a:tc>
                <a:tc>
                  <a:txBody>
                    <a:bodyPr/>
                    <a:lstStyle/>
                    <a:p>
                      <a:pPr algn="ctr"/>
                      <a:r>
                        <a:rPr lang="en-GB" sz="1200" b="1" dirty="0" smtClean="0"/>
                        <a:t>5%</a:t>
                      </a:r>
                      <a:endParaRPr lang="en-GB" sz="1200" b="1" dirty="0"/>
                    </a:p>
                  </a:txBody>
                  <a:tcPr anchor="ctr" anchorCtr="1">
                    <a:solidFill>
                      <a:srgbClr val="CCFFCC"/>
                    </a:solidFill>
                  </a:tcPr>
                </a:tc>
                <a:tc>
                  <a:txBody>
                    <a:bodyPr/>
                    <a:lstStyle/>
                    <a:p>
                      <a:pPr algn="ctr"/>
                      <a:r>
                        <a:rPr lang="en-GB" sz="1200" b="1" dirty="0" smtClean="0"/>
                        <a:t>11%</a:t>
                      </a:r>
                      <a:endParaRPr lang="en-GB" sz="1200" b="1" dirty="0"/>
                    </a:p>
                  </a:txBody>
                  <a:tcPr anchor="ctr" anchorCtr="1">
                    <a:solidFill>
                      <a:srgbClr val="CCFFCC"/>
                    </a:solidFill>
                  </a:tcPr>
                </a:tc>
                <a:tc>
                  <a:txBody>
                    <a:bodyPr/>
                    <a:lstStyle/>
                    <a:p>
                      <a:pPr algn="ctr"/>
                      <a:r>
                        <a:rPr lang="en-GB" sz="1200" b="1" dirty="0" smtClean="0"/>
                        <a:t>9%</a:t>
                      </a:r>
                      <a:endParaRPr lang="en-GB" sz="1200" b="1" dirty="0"/>
                    </a:p>
                  </a:txBody>
                  <a:tcPr anchor="ctr" anchorCtr="1">
                    <a:solidFill>
                      <a:srgbClr val="CCFFCC"/>
                    </a:solidFill>
                  </a:tcPr>
                </a:tc>
              </a:tr>
              <a:tr h="355222">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More communication/ consultation about changes etc.</a:t>
                      </a:r>
                    </a:p>
                  </a:txBody>
                  <a:tcPr anchor="ctr">
                    <a:solidFill>
                      <a:srgbClr val="DDF2FF"/>
                    </a:solidFill>
                  </a:tcPr>
                </a:tc>
                <a:tc>
                  <a:txBody>
                    <a:bodyPr/>
                    <a:lstStyle/>
                    <a:p>
                      <a:pPr algn="ctr"/>
                      <a:r>
                        <a:rPr lang="en-GB" sz="1200" b="1" dirty="0" smtClean="0"/>
                        <a:t>3%</a:t>
                      </a:r>
                      <a:endParaRPr lang="en-GB" sz="1200" b="1" dirty="0"/>
                    </a:p>
                  </a:txBody>
                  <a:tcPr anchor="ctr" anchorCtr="1">
                    <a:lnR w="38100" cap="flat" cmpd="sng" algn="ctr">
                      <a:solidFill>
                        <a:schemeClr val="bg1"/>
                      </a:solidFill>
                      <a:prstDash val="solid"/>
                      <a:round/>
                      <a:headEnd type="none" w="med" len="med"/>
                      <a:tailEnd type="none" w="med" len="med"/>
                    </a:lnR>
                    <a:solidFill>
                      <a:srgbClr val="DDF2FF"/>
                    </a:solidFill>
                  </a:tcPr>
                </a:tc>
                <a:tc>
                  <a:txBody>
                    <a:bodyPr/>
                    <a:lstStyle/>
                    <a:p>
                      <a:pPr algn="ctr"/>
                      <a:r>
                        <a:rPr lang="en-GB" sz="1200" b="0" dirty="0" smtClean="0"/>
                        <a:t>3%</a:t>
                      </a:r>
                      <a:endParaRPr lang="en-GB" sz="1200" b="0" dirty="0"/>
                    </a:p>
                  </a:txBody>
                  <a:tcPr anchor="ctr" anchorCtr="1">
                    <a:lnL w="38100" cap="flat" cmpd="sng" algn="ctr">
                      <a:solidFill>
                        <a:schemeClr val="bg1"/>
                      </a:solidFill>
                      <a:prstDash val="solid"/>
                      <a:round/>
                      <a:headEnd type="none" w="med" len="med"/>
                      <a:tailEnd type="none" w="med" len="med"/>
                    </a:lnL>
                    <a:solidFill>
                      <a:srgbClr val="DDF2FF"/>
                    </a:solidFill>
                  </a:tcPr>
                </a:tc>
                <a:tc>
                  <a:txBody>
                    <a:bodyPr/>
                    <a:lstStyle/>
                    <a:p>
                      <a:pPr algn="ctr"/>
                      <a:r>
                        <a:rPr lang="en-GB" sz="1200" b="0" dirty="0" smtClean="0"/>
                        <a:t>2%</a:t>
                      </a:r>
                      <a:endParaRPr lang="en-GB" sz="1200" b="0" dirty="0"/>
                    </a:p>
                  </a:txBody>
                  <a:tcPr anchor="ctr" anchorCtr="1">
                    <a:solidFill>
                      <a:srgbClr val="DDF2FF"/>
                    </a:solidFill>
                  </a:tcPr>
                </a:tc>
                <a:tc>
                  <a:txBody>
                    <a:bodyPr/>
                    <a:lstStyle/>
                    <a:p>
                      <a:pPr algn="ctr"/>
                      <a:r>
                        <a:rPr lang="en-GB" sz="1200" b="0" dirty="0" smtClean="0"/>
                        <a:t>2%</a:t>
                      </a:r>
                      <a:endParaRPr lang="en-GB" sz="1200" b="0" dirty="0"/>
                    </a:p>
                  </a:txBody>
                  <a:tcPr anchor="ctr" anchorCtr="1">
                    <a:solidFill>
                      <a:srgbClr val="DDF2FF"/>
                    </a:solidFill>
                  </a:tcPr>
                </a:tc>
                <a:tc>
                  <a:txBody>
                    <a:bodyPr/>
                    <a:lstStyle/>
                    <a:p>
                      <a:pPr algn="ctr"/>
                      <a:r>
                        <a:rPr lang="en-GB" sz="1200" b="0" dirty="0" smtClean="0"/>
                        <a:t>3%</a:t>
                      </a:r>
                      <a:endParaRPr lang="en-GB" sz="1200" b="0" dirty="0"/>
                    </a:p>
                  </a:txBody>
                  <a:tcPr anchor="ctr" anchorCtr="1">
                    <a:solidFill>
                      <a:srgbClr val="DDF2FF"/>
                    </a:solidFill>
                  </a:tcPr>
                </a:tc>
                <a:tc>
                  <a:txBody>
                    <a:bodyPr/>
                    <a:lstStyle/>
                    <a:p>
                      <a:pPr algn="ctr"/>
                      <a:r>
                        <a:rPr lang="en-GB" sz="1200" b="1" dirty="0" smtClean="0"/>
                        <a:t>5%</a:t>
                      </a:r>
                      <a:endParaRPr lang="en-GB" sz="1200" b="1" dirty="0"/>
                    </a:p>
                  </a:txBody>
                  <a:tcPr anchor="ctr" anchorCtr="1">
                    <a:solidFill>
                      <a:srgbClr val="CCFFCC"/>
                    </a:solidFill>
                  </a:tcPr>
                </a:tc>
                <a:tc>
                  <a:txBody>
                    <a:bodyPr/>
                    <a:lstStyle/>
                    <a:p>
                      <a:pPr algn="ctr"/>
                      <a:r>
                        <a:rPr lang="en-GB" sz="1200" b="0" dirty="0" smtClean="0"/>
                        <a:t>2%</a:t>
                      </a:r>
                      <a:endParaRPr lang="en-GB" sz="1200" b="0" dirty="0"/>
                    </a:p>
                  </a:txBody>
                  <a:tcPr anchor="ctr" anchorCtr="1">
                    <a:solidFill>
                      <a:srgbClr val="DDF2FF"/>
                    </a:solidFill>
                  </a:tcPr>
                </a:tc>
              </a:tr>
              <a:tr h="355222">
                <a:tc>
                  <a:txBody>
                    <a:bodyPr/>
                    <a:lstStyle/>
                    <a:p>
                      <a:pPr algn="l"/>
                      <a:endParaRPr lang="en-GB" sz="1200" b="1" i="0" u="none" strike="noStrike" kern="1200" baseline="0" dirty="0" smtClean="0">
                        <a:solidFill>
                          <a:schemeClr val="dk1"/>
                        </a:solidFill>
                        <a:latin typeface="+mn-lt"/>
                        <a:ea typeface="+mn-ea"/>
                        <a:cs typeface="+mn-cs"/>
                      </a:endParaRPr>
                    </a:p>
                  </a:txBody>
                  <a:tcPr anchor="ct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Improve discipline/ behaviour/ more robust policies from management</a:t>
                      </a:r>
                    </a:p>
                  </a:txBody>
                  <a:tcPr anchor="ctr">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4%</a:t>
                      </a:r>
                      <a:endParaRPr lang="en-GB" sz="1200" b="1" dirty="0"/>
                    </a:p>
                  </a:txBody>
                  <a:tcPr anchor="ctr" anchorCtr="1">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3%</a:t>
                      </a:r>
                      <a:endParaRPr lang="en-GB" sz="1200" b="0" dirty="0"/>
                    </a:p>
                  </a:txBody>
                  <a:tcPr anchor="ctr" anchorCtr="1">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4%</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1" dirty="0" smtClean="0"/>
                        <a:t>5%</a:t>
                      </a:r>
                      <a:endParaRPr lang="en-GB" sz="1200" b="1" dirty="0"/>
                    </a:p>
                  </a:txBody>
                  <a:tcPr anchor="ctr" anchorCtr="1">
                    <a:lnB w="38100" cap="flat" cmpd="sng" algn="ctr">
                      <a:solidFill>
                        <a:schemeClr val="bg1"/>
                      </a:solidFill>
                      <a:prstDash val="solid"/>
                      <a:round/>
                      <a:headEnd type="none" w="med" len="med"/>
                      <a:tailEnd type="none" w="med" len="med"/>
                    </a:lnB>
                    <a:solidFill>
                      <a:srgbClr val="CCFFCC"/>
                    </a:solidFill>
                  </a:tcPr>
                </a:tc>
                <a:tc>
                  <a:txBody>
                    <a:bodyPr/>
                    <a:lstStyle/>
                    <a:p>
                      <a:pPr algn="ctr"/>
                      <a:r>
                        <a:rPr lang="en-GB" sz="1200" b="0" dirty="0" smtClean="0"/>
                        <a:t>1%</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c>
                  <a:txBody>
                    <a:bodyPr/>
                    <a:lstStyle/>
                    <a:p>
                      <a:pPr algn="ctr"/>
                      <a:r>
                        <a:rPr lang="en-GB" sz="1200" b="0" dirty="0" smtClean="0"/>
                        <a:t>1%</a:t>
                      </a:r>
                      <a:endParaRPr lang="en-GB" sz="1200" b="0" dirty="0"/>
                    </a:p>
                  </a:txBody>
                  <a:tcPr anchor="ctr" anchorCtr="1">
                    <a:lnB w="38100" cap="flat" cmpd="sng" algn="ctr">
                      <a:solidFill>
                        <a:schemeClr val="bg1"/>
                      </a:solidFill>
                      <a:prstDash val="solid"/>
                      <a:round/>
                      <a:headEnd type="none" w="med" len="med"/>
                      <a:tailEnd type="none" w="med" len="med"/>
                    </a:lnB>
                    <a:solidFill>
                      <a:srgbClr val="DDF2FF"/>
                    </a:solidFill>
                  </a:tcPr>
                </a:tc>
              </a:tr>
              <a:tr h="213133">
                <a:tc>
                  <a:txBody>
                    <a:bodyPr/>
                    <a:lstStyle/>
                    <a:p>
                      <a:pPr algn="l"/>
                      <a:r>
                        <a:rPr lang="en-GB" sz="1200" b="1" i="0" u="none" strike="noStrike" kern="1200" baseline="0" dirty="0" smtClean="0">
                          <a:solidFill>
                            <a:schemeClr val="dk1"/>
                          </a:solidFill>
                          <a:latin typeface="+mn-lt"/>
                          <a:ea typeface="+mn-ea"/>
                          <a:cs typeface="+mn-cs"/>
                        </a:rPr>
                        <a:t>Salary</a:t>
                      </a:r>
                    </a:p>
                  </a:txBody>
                  <a:tcPr anchor="ctr">
                    <a:lnT w="38100" cap="flat" cmpd="sng" algn="ctr">
                      <a:solidFill>
                        <a:schemeClr val="bg1"/>
                      </a:solidFill>
                      <a:prstDash val="solid"/>
                      <a:round/>
                      <a:headEnd type="none" w="med" len="med"/>
                      <a:tailEnd type="none" w="med" len="med"/>
                    </a:lnT>
                    <a:solidFill>
                      <a:srgbClr val="DDF2FF"/>
                    </a:solidFill>
                  </a:tcPr>
                </a:tc>
                <a:tc>
                  <a:txBody>
                    <a:bodyPr/>
                    <a:lstStyle/>
                    <a:p>
                      <a:pPr algn="l"/>
                      <a:r>
                        <a:rPr lang="en-GB" sz="1200" b="0" i="0" u="none" strike="noStrike" kern="1200" baseline="0" dirty="0" smtClean="0">
                          <a:solidFill>
                            <a:schemeClr val="dk1"/>
                          </a:solidFill>
                          <a:latin typeface="+mn-lt"/>
                          <a:ea typeface="+mn-ea"/>
                          <a:cs typeface="+mn-cs"/>
                        </a:rPr>
                        <a:t>Pay increase / parity</a:t>
                      </a:r>
                    </a:p>
                  </a:txBody>
                  <a:tcPr anchor="ctr">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4%</a:t>
                      </a:r>
                      <a:endParaRPr lang="en-GB" sz="1200" b="1" dirty="0"/>
                    </a:p>
                  </a:txBody>
                  <a:tcPr anchor="ctr" anchorCtr="1">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6%</a:t>
                      </a:r>
                      <a:endParaRPr lang="en-GB" sz="1200" b="1" dirty="0"/>
                    </a:p>
                  </a:txBody>
                  <a:tcPr anchor="ctr" anchorCtr="1">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0" dirty="0" smtClean="0"/>
                        <a:t>2%</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3%</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0" dirty="0" smtClean="0"/>
                        <a:t>4%</a:t>
                      </a:r>
                      <a:endParaRPr lang="en-GB" sz="1200" b="0" dirty="0"/>
                    </a:p>
                  </a:txBody>
                  <a:tcPr anchor="ctr" anchorCtr="1">
                    <a:lnT w="38100" cap="flat" cmpd="sng" algn="ctr">
                      <a:solidFill>
                        <a:schemeClr val="bg1"/>
                      </a:solidFill>
                      <a:prstDash val="solid"/>
                      <a:round/>
                      <a:headEnd type="none" w="med" len="med"/>
                      <a:tailEnd type="none" w="med" len="med"/>
                    </a:lnT>
                    <a:solidFill>
                      <a:srgbClr val="DDF2FF"/>
                    </a:solidFill>
                  </a:tcPr>
                </a:tc>
                <a:tc>
                  <a:txBody>
                    <a:bodyPr/>
                    <a:lstStyle/>
                    <a:p>
                      <a:pPr algn="ctr"/>
                      <a:r>
                        <a:rPr lang="en-GB" sz="1200" b="1" dirty="0" smtClean="0"/>
                        <a:t>5%</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c>
                  <a:txBody>
                    <a:bodyPr/>
                    <a:lstStyle/>
                    <a:p>
                      <a:pPr algn="ctr"/>
                      <a:r>
                        <a:rPr lang="en-GB" sz="1200" b="1" dirty="0" smtClean="0"/>
                        <a:t>6%</a:t>
                      </a:r>
                      <a:endParaRPr lang="en-GB" sz="1200" b="1" dirty="0"/>
                    </a:p>
                  </a:txBody>
                  <a:tcPr anchor="ctr" anchorCtr="1">
                    <a:lnT w="38100" cap="flat" cmpd="sng" algn="ctr">
                      <a:solidFill>
                        <a:schemeClr val="bg1"/>
                      </a:solidFill>
                      <a:prstDash val="solid"/>
                      <a:round/>
                      <a:headEnd type="none" w="med" len="med"/>
                      <a:tailEnd type="none" w="med" len="med"/>
                    </a:lnT>
                    <a:solidFill>
                      <a:srgbClr val="CCFFCC"/>
                    </a:solidFill>
                  </a:tcPr>
                </a:tc>
              </a:tr>
            </a:tbl>
          </a:graphicData>
        </a:graphic>
      </p:graphicFrame>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49</a:t>
            </a:fld>
            <a:endParaRPr lang="en-US" sz="900" b="0" dirty="0"/>
          </a:p>
        </p:txBody>
      </p:sp>
    </p:spTree>
    <p:extLst>
      <p:ext uri="{BB962C8B-B14F-4D97-AF65-F5344CB8AC3E}">
        <p14:creationId xmlns:p14="http://schemas.microsoft.com/office/powerpoint/2010/main" val="290666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a:xfrm>
            <a:off x="457200" y="1412876"/>
            <a:ext cx="8229600" cy="5016758"/>
          </a:xfrm>
        </p:spPr>
        <p:txBody>
          <a:bodyPr/>
          <a:lstStyle/>
          <a:p>
            <a:r>
              <a:rPr lang="en-GB" dirty="0" smtClean="0"/>
              <a:t>Online survey</a:t>
            </a:r>
          </a:p>
          <a:p>
            <a:pPr lvl="1"/>
            <a:r>
              <a:rPr lang="en-GB" dirty="0"/>
              <a:t>h</a:t>
            </a:r>
            <a:r>
              <a:rPr lang="en-GB" dirty="0" smtClean="0"/>
              <a:t>osted by Scott Porter to ensure complete confidentiality and anonymity of survey responses</a:t>
            </a:r>
          </a:p>
          <a:p>
            <a:pPr lvl="1"/>
            <a:endParaRPr lang="en-GB" dirty="0" smtClean="0"/>
          </a:p>
          <a:p>
            <a:r>
              <a:rPr lang="en-GB" dirty="0" smtClean="0"/>
              <a:t>Initial invitations sent out by EIS to all members (with email details) as part of </a:t>
            </a:r>
            <a:r>
              <a:rPr lang="en-GB" dirty="0" smtClean="0"/>
              <a:t>March </a:t>
            </a:r>
            <a:r>
              <a:rPr lang="en-GB" dirty="0" smtClean="0"/>
              <a:t>e-bulletin on Wednesday 12</a:t>
            </a:r>
            <a:r>
              <a:rPr lang="en-GB" baseline="30000" dirty="0" smtClean="0"/>
              <a:t>th</a:t>
            </a:r>
            <a:r>
              <a:rPr lang="en-GB" dirty="0" smtClean="0"/>
              <a:t> March </a:t>
            </a:r>
            <a:r>
              <a:rPr lang="en-GB" dirty="0" smtClean="0"/>
              <a:t>2014 – link </a:t>
            </a:r>
            <a:r>
              <a:rPr lang="en-GB" dirty="0" smtClean="0"/>
              <a:t>also published in the (hardcopy) Journal </a:t>
            </a:r>
            <a:r>
              <a:rPr lang="en-GB" i="1" dirty="0" smtClean="0">
                <a:sym typeface="Wingdings" panose="05000000000000000000" pitchFamily="2" charset="2"/>
              </a:rPr>
              <a:t> all members invited to take part</a:t>
            </a:r>
            <a:endParaRPr lang="en-GB" i="1" dirty="0" smtClean="0"/>
          </a:p>
          <a:p>
            <a:r>
              <a:rPr lang="en-GB" dirty="0" smtClean="0"/>
              <a:t>Reminder email then sent out to all members on Friday 21</a:t>
            </a:r>
            <a:r>
              <a:rPr lang="en-GB" baseline="30000" dirty="0" smtClean="0"/>
              <a:t>st</a:t>
            </a:r>
            <a:r>
              <a:rPr lang="en-GB" dirty="0" smtClean="0"/>
              <a:t> March 2014</a:t>
            </a:r>
          </a:p>
          <a:p>
            <a:r>
              <a:rPr lang="en-GB" dirty="0" smtClean="0"/>
              <a:t>Survey closed at end of play on Friday 28</a:t>
            </a:r>
            <a:r>
              <a:rPr lang="en-GB" baseline="30000" dirty="0" smtClean="0"/>
              <a:t>th</a:t>
            </a:r>
            <a:r>
              <a:rPr lang="en-GB" dirty="0" smtClean="0"/>
              <a:t> March 2014</a:t>
            </a:r>
          </a:p>
          <a:p>
            <a:endParaRPr lang="en-GB" dirty="0" smtClean="0"/>
          </a:p>
          <a:p>
            <a:r>
              <a:rPr lang="en-GB" b="1" dirty="0" smtClean="0"/>
              <a:t>Total of 6,897 fully completed surveys submitted by this time</a:t>
            </a:r>
          </a:p>
          <a:p>
            <a:pPr lvl="1"/>
            <a:r>
              <a:rPr lang="en-GB" dirty="0"/>
              <a:t>a</a:t>
            </a:r>
            <a:r>
              <a:rPr lang="en-GB" dirty="0" smtClean="0"/>
              <a:t>ccounting for </a:t>
            </a:r>
            <a:r>
              <a:rPr lang="en-GB" dirty="0" smtClean="0"/>
              <a:t>12.8% </a:t>
            </a:r>
            <a:r>
              <a:rPr lang="en-GB" dirty="0" smtClean="0"/>
              <a:t>of the total </a:t>
            </a:r>
            <a:r>
              <a:rPr lang="en-GB" dirty="0" smtClean="0"/>
              <a:t>(paying) membership of 53,800</a:t>
            </a:r>
            <a:endParaRPr lang="en-GB" dirty="0" smtClean="0"/>
          </a:p>
          <a:p>
            <a:pPr lvl="1"/>
            <a:r>
              <a:rPr lang="en-GB" dirty="0"/>
              <a:t>a</a:t>
            </a:r>
            <a:r>
              <a:rPr lang="en-GB" dirty="0" smtClean="0"/>
              <a:t> total sample of 6,897 gives </a:t>
            </a:r>
            <a:r>
              <a:rPr lang="en-GB" dirty="0"/>
              <a:t>a margin of error </a:t>
            </a:r>
            <a:r>
              <a:rPr lang="en-GB" dirty="0" smtClean="0"/>
              <a:t>(at standard MRS confidence interval of 95%) of </a:t>
            </a:r>
            <a:r>
              <a:rPr lang="en-GB" dirty="0"/>
              <a:t>between </a:t>
            </a:r>
            <a:r>
              <a:rPr lang="en-GB" dirty="0" smtClean="0"/>
              <a:t>0.33% and 1.18%</a:t>
            </a:r>
            <a:endParaRPr lang="en-GB" dirty="0"/>
          </a:p>
        </p:txBody>
      </p:sp>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a:t>
            </a:fld>
            <a:endParaRPr lang="en-US" sz="900" b="0" dirty="0"/>
          </a:p>
        </p:txBody>
      </p:sp>
    </p:spTree>
    <p:extLst>
      <p:ext uri="{BB962C8B-B14F-4D97-AF65-F5344CB8AC3E}">
        <p14:creationId xmlns:p14="http://schemas.microsoft.com/office/powerpoint/2010/main" val="405970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GB" sz="2000" dirty="0" smtClean="0"/>
              <a:t>‘Wordle’ shows consistent and frequent words running through final comments on what should be addressed to help teachers have a sense of wellbeing in their profession in 2014:</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1268760"/>
            <a:ext cx="8032652" cy="479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755577" y="6210016"/>
            <a:ext cx="6840761" cy="646331"/>
          </a:xfrm>
          <a:prstGeom prst="rect">
            <a:avLst/>
          </a:prstGeom>
          <a:noFill/>
          <a:ln w="9525">
            <a:noFill/>
            <a:miter lim="800000"/>
            <a:headEnd/>
            <a:tailEnd/>
          </a:ln>
        </p:spPr>
        <p:txBody>
          <a:bodyPr wrap="square">
            <a:spAutoFit/>
          </a:bodyPr>
          <a:lstStyle/>
          <a:p>
            <a:r>
              <a:rPr lang="en-GB" sz="900" b="0" dirty="0" smtClean="0"/>
              <a:t>Q29: Is there anything else that you would like us to consider in terms of helping teachers ensure they have a sense of wellbeing within their profession for 2014</a:t>
            </a:r>
            <a:r>
              <a:rPr lang="en-GB" sz="900" b="0" dirty="0"/>
              <a:t>? (open response</a:t>
            </a:r>
            <a:r>
              <a:rPr lang="en-GB" sz="900" b="0" dirty="0" smtClean="0"/>
              <a:t>)</a:t>
            </a:r>
            <a:endParaRPr lang="en-GB" sz="900" b="0" dirty="0"/>
          </a:p>
          <a:p>
            <a:r>
              <a:rPr lang="en-GB" sz="900" b="0" dirty="0" smtClean="0"/>
              <a:t>Base: All respondents who responded (</a:t>
            </a:r>
            <a:r>
              <a:rPr lang="en-GB" sz="900" b="0" dirty="0" smtClean="0"/>
              <a:t>n=4,180</a:t>
            </a:r>
            <a:r>
              <a:rPr lang="en-GB" sz="900" b="0" dirty="0" smtClean="0"/>
              <a:t>)</a:t>
            </a:r>
          </a:p>
          <a:p>
            <a:r>
              <a:rPr lang="en-GB" sz="900" b="0" i="1" dirty="0"/>
              <a:t>(See </a:t>
            </a:r>
            <a:r>
              <a:rPr lang="en-GB" sz="900" b="0" i="1" dirty="0" smtClean="0"/>
              <a:t>separate Verbatim Book for list of all responses for Q29.)</a:t>
            </a:r>
            <a:endParaRPr lang="en-GB" sz="900" b="0" i="1" dirty="0"/>
          </a:p>
        </p:txBody>
      </p:sp>
      <p:sp>
        <p:nvSpPr>
          <p:cNvPr id="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50</a:t>
            </a:fld>
            <a:endParaRPr lang="en-US" sz="900" b="0" dirty="0"/>
          </a:p>
        </p:txBody>
      </p:sp>
    </p:spTree>
    <p:extLst>
      <p:ext uri="{BB962C8B-B14F-4D97-AF65-F5344CB8AC3E}">
        <p14:creationId xmlns:p14="http://schemas.microsoft.com/office/powerpoint/2010/main" val="3945045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Summary, conclusions and final thoughts</a:t>
            </a:r>
            <a:endParaRPr lang="en-US" sz="2800" dirty="0" smtClean="0"/>
          </a:p>
        </p:txBody>
      </p:sp>
    </p:spTree>
    <p:extLst>
      <p:ext uri="{BB962C8B-B14F-4D97-AF65-F5344CB8AC3E}">
        <p14:creationId xmlns:p14="http://schemas.microsoft.com/office/powerpoint/2010/main" val="4167815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summary of positive scores shows </a:t>
            </a:r>
            <a:r>
              <a:rPr lang="en-GB" b="1" dirty="0" smtClean="0"/>
              <a:t>how little wellbeing and satisfaction there is overall</a:t>
            </a:r>
            <a:endParaRPr lang="en-GB" b="1" dirty="0"/>
          </a:p>
        </p:txBody>
      </p:sp>
      <p:sp>
        <p:nvSpPr>
          <p:cNvPr id="6" name="Content Placeholder 5"/>
          <p:cNvSpPr>
            <a:spLocks noGrp="1"/>
          </p:cNvSpPr>
          <p:nvPr>
            <p:ph idx="1"/>
          </p:nvPr>
        </p:nvSpPr>
        <p:spPr>
          <a:xfrm>
            <a:off x="457200" y="1412875"/>
            <a:ext cx="8229600" cy="4913653"/>
          </a:xfrm>
        </p:spPr>
        <p:txBody>
          <a:bodyPr/>
          <a:lstStyle/>
          <a:p>
            <a:r>
              <a:rPr lang="en-GB" dirty="0"/>
              <a:t>Satisfied with job			</a:t>
            </a:r>
            <a:r>
              <a:rPr lang="en-GB" dirty="0">
                <a:sym typeface="Wingdings" panose="05000000000000000000" pitchFamily="2" charset="2"/>
              </a:rPr>
              <a:t> </a:t>
            </a:r>
            <a:r>
              <a:rPr lang="en-GB" b="1" dirty="0">
                <a:sym typeface="Wingdings" panose="05000000000000000000" pitchFamily="2" charset="2"/>
              </a:rPr>
              <a:t>33</a:t>
            </a:r>
            <a:r>
              <a:rPr lang="en-GB" b="1" dirty="0" smtClean="0">
                <a:sym typeface="Wingdings" panose="05000000000000000000" pitchFamily="2" charset="2"/>
              </a:rPr>
              <a:t>% *</a:t>
            </a:r>
            <a:endParaRPr lang="en-GB" dirty="0"/>
          </a:p>
          <a:p>
            <a:r>
              <a:rPr lang="en-GB" dirty="0"/>
              <a:t>Feel very well – high wellbeing in job	</a:t>
            </a:r>
            <a:r>
              <a:rPr lang="en-GB" dirty="0">
                <a:sym typeface="Wingdings" panose="05000000000000000000" pitchFamily="2" charset="2"/>
              </a:rPr>
              <a:t> </a:t>
            </a:r>
            <a:r>
              <a:rPr lang="en-GB" b="1" dirty="0">
                <a:sym typeface="Wingdings" panose="05000000000000000000" pitchFamily="2" charset="2"/>
              </a:rPr>
              <a:t>26%</a:t>
            </a:r>
            <a:endParaRPr lang="en-GB" dirty="0"/>
          </a:p>
          <a:p>
            <a:r>
              <a:rPr lang="en-GB" dirty="0"/>
              <a:t>Very good work life balance		</a:t>
            </a:r>
            <a:r>
              <a:rPr lang="en-GB" dirty="0">
                <a:sym typeface="Wingdings" panose="05000000000000000000" pitchFamily="2" charset="2"/>
              </a:rPr>
              <a:t> </a:t>
            </a:r>
            <a:r>
              <a:rPr lang="en-GB" b="1" dirty="0">
                <a:sym typeface="Wingdings" panose="05000000000000000000" pitchFamily="2" charset="2"/>
              </a:rPr>
              <a:t>22</a:t>
            </a:r>
            <a:r>
              <a:rPr lang="en-GB" b="1" dirty="0" smtClean="0">
                <a:sym typeface="Wingdings" panose="05000000000000000000" pitchFamily="2" charset="2"/>
              </a:rPr>
              <a:t>%</a:t>
            </a:r>
            <a:endParaRPr lang="en-GB" dirty="0"/>
          </a:p>
          <a:p>
            <a:r>
              <a:rPr lang="en-GB" dirty="0" smtClean="0"/>
              <a:t>Not </a:t>
            </a:r>
            <a:r>
              <a:rPr lang="en-GB" dirty="0"/>
              <a:t>at all stressed at the moment	</a:t>
            </a:r>
            <a:r>
              <a:rPr lang="en-GB" dirty="0">
                <a:sym typeface="Wingdings" panose="05000000000000000000" pitchFamily="2" charset="2"/>
              </a:rPr>
              <a:t> </a:t>
            </a:r>
            <a:r>
              <a:rPr lang="en-GB" b="1" dirty="0">
                <a:sym typeface="Wingdings" panose="05000000000000000000" pitchFamily="2" charset="2"/>
              </a:rPr>
              <a:t>16%</a:t>
            </a:r>
            <a:endParaRPr lang="en-GB" dirty="0"/>
          </a:p>
          <a:p>
            <a:r>
              <a:rPr lang="en-GB" dirty="0"/>
              <a:t>Never/very rarely feel stressed		</a:t>
            </a:r>
            <a:r>
              <a:rPr lang="en-GB" dirty="0">
                <a:sym typeface="Wingdings" panose="05000000000000000000" pitchFamily="2" charset="2"/>
              </a:rPr>
              <a:t> </a:t>
            </a:r>
            <a:r>
              <a:rPr lang="en-GB" b="1" dirty="0">
                <a:sym typeface="Wingdings" panose="05000000000000000000" pitchFamily="2" charset="2"/>
              </a:rPr>
              <a:t>0%</a:t>
            </a:r>
            <a:r>
              <a:rPr lang="en-GB" dirty="0">
                <a:sym typeface="Wingdings" panose="05000000000000000000" pitchFamily="2" charset="2"/>
              </a:rPr>
              <a:t> never / </a:t>
            </a:r>
            <a:r>
              <a:rPr lang="en-GB" b="1" dirty="0">
                <a:sym typeface="Wingdings" panose="05000000000000000000" pitchFamily="2" charset="2"/>
              </a:rPr>
              <a:t>5%</a:t>
            </a:r>
            <a:r>
              <a:rPr lang="en-GB" dirty="0">
                <a:sym typeface="Wingdings" panose="05000000000000000000" pitchFamily="2" charset="2"/>
              </a:rPr>
              <a:t> very rarely</a:t>
            </a:r>
            <a:endParaRPr lang="en-GB" dirty="0"/>
          </a:p>
          <a:p>
            <a:r>
              <a:rPr lang="en-GB" dirty="0" smtClean="0"/>
              <a:t>A lot/a little less stress v. last year	</a:t>
            </a:r>
            <a:r>
              <a:rPr lang="en-GB" dirty="0" smtClean="0">
                <a:sym typeface="Wingdings" panose="05000000000000000000" pitchFamily="2" charset="2"/>
              </a:rPr>
              <a:t> </a:t>
            </a:r>
            <a:r>
              <a:rPr lang="en-GB" b="1" dirty="0" smtClean="0">
                <a:sym typeface="Wingdings" panose="05000000000000000000" pitchFamily="2" charset="2"/>
              </a:rPr>
              <a:t>14%</a:t>
            </a:r>
            <a:endParaRPr lang="en-GB" dirty="0" smtClean="0"/>
          </a:p>
          <a:p>
            <a:r>
              <a:rPr lang="en-GB" dirty="0" smtClean="0"/>
              <a:t>Satisfied with workload at present	</a:t>
            </a:r>
            <a:r>
              <a:rPr lang="en-GB" dirty="0" smtClean="0">
                <a:sym typeface="Wingdings" panose="05000000000000000000" pitchFamily="2" charset="2"/>
              </a:rPr>
              <a:t> </a:t>
            </a:r>
            <a:r>
              <a:rPr lang="en-GB" b="1" dirty="0" smtClean="0">
                <a:sym typeface="Wingdings" panose="05000000000000000000" pitchFamily="2" charset="2"/>
              </a:rPr>
              <a:t>12%</a:t>
            </a:r>
            <a:endParaRPr lang="en-GB" dirty="0" smtClean="0">
              <a:sym typeface="Wingdings" panose="05000000000000000000" pitchFamily="2" charset="2"/>
            </a:endParaRPr>
          </a:p>
          <a:p>
            <a:r>
              <a:rPr lang="en-GB" dirty="0" smtClean="0"/>
              <a:t>Satisfied with workload in general	</a:t>
            </a:r>
            <a:r>
              <a:rPr lang="en-GB" dirty="0" smtClean="0">
                <a:sym typeface="Wingdings" panose="05000000000000000000" pitchFamily="2" charset="2"/>
              </a:rPr>
              <a:t> </a:t>
            </a:r>
            <a:r>
              <a:rPr lang="en-GB" b="1" dirty="0" smtClean="0">
                <a:sym typeface="Wingdings" panose="05000000000000000000" pitchFamily="2" charset="2"/>
              </a:rPr>
              <a:t>9%</a:t>
            </a:r>
            <a:endParaRPr lang="en-GB" dirty="0" smtClean="0">
              <a:sym typeface="Wingdings" panose="05000000000000000000" pitchFamily="2" charset="2"/>
            </a:endParaRPr>
          </a:p>
          <a:p>
            <a:endParaRPr lang="en-GB" sz="1000" dirty="0" smtClean="0"/>
          </a:p>
          <a:p>
            <a:r>
              <a:rPr lang="en-GB" dirty="0" smtClean="0"/>
              <a:t>Definitely say teaching worthwhile job	</a:t>
            </a:r>
            <a:r>
              <a:rPr lang="en-GB" dirty="0" smtClean="0">
                <a:sym typeface="Wingdings" panose="05000000000000000000" pitchFamily="2" charset="2"/>
              </a:rPr>
              <a:t> </a:t>
            </a:r>
            <a:r>
              <a:rPr lang="en-GB" b="1" dirty="0" smtClean="0">
                <a:sym typeface="Wingdings" panose="05000000000000000000" pitchFamily="2" charset="2"/>
              </a:rPr>
              <a:t>42%</a:t>
            </a:r>
            <a:endParaRPr lang="en-GB" dirty="0" smtClean="0"/>
          </a:p>
          <a:p>
            <a:r>
              <a:rPr lang="en-GB" dirty="0" smtClean="0"/>
              <a:t>Definitely recommend teaching		</a:t>
            </a:r>
            <a:r>
              <a:rPr lang="en-GB" dirty="0" smtClean="0">
                <a:sym typeface="Wingdings" panose="05000000000000000000" pitchFamily="2" charset="2"/>
              </a:rPr>
              <a:t> </a:t>
            </a:r>
            <a:r>
              <a:rPr lang="en-GB" b="1" dirty="0" smtClean="0">
                <a:sym typeface="Wingdings" panose="05000000000000000000" pitchFamily="2" charset="2"/>
              </a:rPr>
              <a:t>33%</a:t>
            </a:r>
            <a:endParaRPr lang="en-GB" dirty="0" smtClean="0">
              <a:sym typeface="Wingdings" panose="05000000000000000000" pitchFamily="2" charset="2"/>
            </a:endParaRPr>
          </a:p>
          <a:p>
            <a:pPr marL="0" indent="0">
              <a:buNone/>
            </a:pPr>
            <a:endParaRPr lang="en-GB" sz="900" dirty="0">
              <a:sym typeface="Wingdings" panose="05000000000000000000" pitchFamily="2" charset="2"/>
            </a:endParaRPr>
          </a:p>
          <a:p>
            <a:pPr marL="0" indent="0">
              <a:buNone/>
            </a:pPr>
            <a:r>
              <a:rPr lang="en-GB" sz="1000" dirty="0" smtClean="0">
                <a:sym typeface="Wingdings" panose="05000000000000000000" pitchFamily="2" charset="2"/>
              </a:rPr>
              <a:t>* Scores of 7 to 10</a:t>
            </a:r>
            <a:endParaRPr lang="en-GB" sz="1000" dirty="0" smtClean="0"/>
          </a:p>
        </p:txBody>
      </p:sp>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52</a:t>
            </a:fld>
            <a:endParaRPr lang="en-US" sz="900" b="0" dirty="0"/>
          </a:p>
        </p:txBody>
      </p:sp>
    </p:spTree>
    <p:extLst>
      <p:ext uri="{BB962C8B-B14F-4D97-AF65-F5344CB8AC3E}">
        <p14:creationId xmlns:p14="http://schemas.microsoft.com/office/powerpoint/2010/main" val="177841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across sectors </a:t>
            </a:r>
            <a:r>
              <a:rPr lang="en-GB" b="1" dirty="0" smtClean="0"/>
              <a:t>Secondary education clearly shows the lowest levels of satisfaction</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919057949"/>
              </p:ext>
            </p:extLst>
          </p:nvPr>
        </p:nvGraphicFramePr>
        <p:xfrm>
          <a:off x="251518" y="1357848"/>
          <a:ext cx="8640961" cy="4663440"/>
        </p:xfrm>
        <a:graphic>
          <a:graphicData uri="http://schemas.openxmlformats.org/drawingml/2006/table">
            <a:tbl>
              <a:tblPr firstRow="1" bandRow="1">
                <a:tableStyleId>{93296810-A885-4BE3-A3E7-6D5BEEA58F35}</a:tableStyleId>
              </a:tblPr>
              <a:tblGrid>
                <a:gridCol w="2492910"/>
                <a:gridCol w="733209"/>
                <a:gridCol w="879852"/>
                <a:gridCol w="862583"/>
                <a:gridCol w="792088"/>
                <a:gridCol w="864096"/>
                <a:gridCol w="864096"/>
                <a:gridCol w="1152127"/>
              </a:tblGrid>
              <a:tr h="196305">
                <a:tc>
                  <a:txBody>
                    <a:bodyPr/>
                    <a:lstStyle/>
                    <a:p>
                      <a:pPr algn="l"/>
                      <a:endParaRPr lang="en-GB" sz="1200" dirty="0"/>
                    </a:p>
                  </a:txBody>
                  <a:tcPr anchor="ctr"/>
                </a:tc>
                <a:tc>
                  <a:txBody>
                    <a:bodyPr/>
                    <a:lstStyle/>
                    <a:p>
                      <a:pPr algn="ctr"/>
                      <a:r>
                        <a:rPr lang="en-GB" sz="1200" dirty="0" smtClean="0"/>
                        <a:t>Total</a:t>
                      </a:r>
                      <a:endParaRPr lang="en-GB" sz="1200"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dirty="0" smtClean="0"/>
                        <a:t>Nursery</a:t>
                      </a:r>
                      <a:endParaRPr lang="en-GB" sz="120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dirty="0" smtClean="0"/>
                        <a:t>Special</a:t>
                      </a:r>
                      <a:endParaRPr lang="en-GB" sz="1200" dirty="0"/>
                    </a:p>
                  </a:txBody>
                  <a:tcPr anchor="ctr" anchorCtr="1">
                    <a:lnL w="12700" cap="flat" cmpd="sng" algn="ctr">
                      <a:solidFill>
                        <a:schemeClr val="bg1"/>
                      </a:solidFill>
                      <a:prstDash val="solid"/>
                      <a:round/>
                      <a:headEnd type="none" w="med" len="med"/>
                      <a:tailEnd type="none" w="med" len="med"/>
                    </a:lnL>
                  </a:tcPr>
                </a:tc>
                <a:tc>
                  <a:txBody>
                    <a:bodyPr/>
                    <a:lstStyle/>
                    <a:p>
                      <a:pPr algn="ctr"/>
                      <a:r>
                        <a:rPr lang="en-GB" sz="1200" dirty="0" smtClean="0"/>
                        <a:t>Higher</a:t>
                      </a:r>
                      <a:endParaRPr lang="en-GB" sz="1200" dirty="0"/>
                    </a:p>
                  </a:txBody>
                  <a:tcPr anchor="ctr" anchorCtr="1"/>
                </a:tc>
                <a:tc>
                  <a:txBody>
                    <a:bodyPr/>
                    <a:lstStyle/>
                    <a:p>
                      <a:pPr algn="ctr"/>
                      <a:r>
                        <a:rPr lang="en-GB" sz="1200" dirty="0" smtClean="0"/>
                        <a:t>Further</a:t>
                      </a:r>
                      <a:endParaRPr lang="en-GB" sz="1200" dirty="0"/>
                    </a:p>
                  </a:txBody>
                  <a:tcPr anchor="ctr" anchorCtr="1"/>
                </a:tc>
                <a:tc>
                  <a:txBody>
                    <a:bodyPr/>
                    <a:lstStyle/>
                    <a:p>
                      <a:pPr algn="ctr"/>
                      <a:r>
                        <a:rPr lang="en-GB" sz="1200" dirty="0" smtClean="0"/>
                        <a:t>Primary</a:t>
                      </a:r>
                      <a:endParaRPr lang="en-GB" sz="1200" dirty="0"/>
                    </a:p>
                  </a:txBody>
                  <a:tcPr anchor="ctr" anchorCtr="1"/>
                </a:tc>
                <a:tc>
                  <a:txBody>
                    <a:bodyPr/>
                    <a:lstStyle/>
                    <a:p>
                      <a:pPr algn="ctr"/>
                      <a:r>
                        <a:rPr lang="en-GB" sz="1200" dirty="0" smtClean="0"/>
                        <a:t>Secondary</a:t>
                      </a:r>
                      <a:endParaRPr lang="en-GB" sz="1200" dirty="0"/>
                    </a:p>
                  </a:txBody>
                  <a:tcPr anchor="ctr" anchorCtr="1"/>
                </a:tc>
              </a:tr>
              <a:tr h="196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Satisfied with job</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33% </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44%</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0" dirty="0" smtClean="0"/>
                        <a:t>43%</a:t>
                      </a:r>
                      <a:endParaRPr lang="en-GB" sz="1200" b="0" dirty="0"/>
                    </a:p>
                  </a:txBody>
                  <a:tcPr anchor="ctr" anchorCtr="1">
                    <a:lnL w="12700" cap="flat" cmpd="sng" algn="ctr">
                      <a:solidFill>
                        <a:schemeClr val="bg1"/>
                      </a:solidFill>
                      <a:prstDash val="solid"/>
                      <a:round/>
                      <a:headEnd type="none" w="med" len="med"/>
                      <a:tailEnd type="none" w="med" len="med"/>
                    </a:lnL>
                  </a:tcPr>
                </a:tc>
                <a:tc>
                  <a:txBody>
                    <a:bodyPr/>
                    <a:lstStyle/>
                    <a:p>
                      <a:pPr algn="ctr"/>
                      <a:r>
                        <a:rPr lang="en-GB" sz="1200" b="0" dirty="0" smtClean="0"/>
                        <a:t>29%</a:t>
                      </a:r>
                      <a:endParaRPr lang="en-GB" sz="1200" b="0" dirty="0"/>
                    </a:p>
                  </a:txBody>
                  <a:tcPr anchor="ctr" anchorCtr="1"/>
                </a:tc>
                <a:tc>
                  <a:txBody>
                    <a:bodyPr/>
                    <a:lstStyle/>
                    <a:p>
                      <a:pPr algn="ctr"/>
                      <a:r>
                        <a:rPr lang="en-GB" sz="1200" b="0" dirty="0" smtClean="0"/>
                        <a:t>29%</a:t>
                      </a:r>
                      <a:endParaRPr lang="en-GB" sz="1200" b="0" dirty="0"/>
                    </a:p>
                  </a:txBody>
                  <a:tcPr anchor="ctr" anchorCtr="1"/>
                </a:tc>
                <a:tc>
                  <a:txBody>
                    <a:bodyPr/>
                    <a:lstStyle/>
                    <a:p>
                      <a:pPr algn="ctr"/>
                      <a:r>
                        <a:rPr lang="en-GB" sz="1200" b="0" dirty="0" smtClean="0"/>
                        <a:t>35%</a:t>
                      </a:r>
                      <a:endParaRPr lang="en-GB" sz="1200" b="0" dirty="0"/>
                    </a:p>
                  </a:txBody>
                  <a:tcPr anchor="ctr" anchorCtr="1"/>
                </a:tc>
                <a:tc>
                  <a:txBody>
                    <a:bodyPr/>
                    <a:lstStyle/>
                    <a:p>
                      <a:pPr algn="ctr"/>
                      <a:r>
                        <a:rPr lang="en-GB" sz="1200" b="1" dirty="0" smtClean="0"/>
                        <a:t>27%</a:t>
                      </a:r>
                      <a:endParaRPr lang="en-GB" sz="1200" b="1" dirty="0"/>
                    </a:p>
                  </a:txBody>
                  <a:tcPr anchor="ctr" anchorCtr="1">
                    <a:solidFill>
                      <a:srgbClr val="FFCCCC"/>
                    </a:solidFill>
                  </a:tcPr>
                </a:tc>
              </a:tr>
              <a:tr h="327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Feel very well – high wellbeing in job</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26%</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36%</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0" dirty="0" smtClean="0"/>
                        <a:t>35%</a:t>
                      </a:r>
                      <a:endParaRPr lang="en-GB" sz="1200" b="0" dirty="0"/>
                    </a:p>
                  </a:txBody>
                  <a:tcPr anchor="ctr" anchorCtr="1">
                    <a:lnL w="12700" cap="flat" cmpd="sng" algn="ctr">
                      <a:solidFill>
                        <a:schemeClr val="bg1"/>
                      </a:solidFill>
                      <a:prstDash val="solid"/>
                      <a:round/>
                      <a:headEnd type="none" w="med" len="med"/>
                      <a:tailEnd type="none" w="med" len="med"/>
                    </a:lnL>
                  </a:tcPr>
                </a:tc>
                <a:tc>
                  <a:txBody>
                    <a:bodyPr/>
                    <a:lstStyle/>
                    <a:p>
                      <a:pPr algn="ctr"/>
                      <a:r>
                        <a:rPr lang="en-GB" sz="1200" b="0" dirty="0" smtClean="0"/>
                        <a:t>25%</a:t>
                      </a:r>
                      <a:endParaRPr lang="en-GB" sz="1200" b="0" dirty="0"/>
                    </a:p>
                  </a:txBody>
                  <a:tcPr anchor="ctr" anchorCtr="1"/>
                </a:tc>
                <a:tc>
                  <a:txBody>
                    <a:bodyPr/>
                    <a:lstStyle/>
                    <a:p>
                      <a:pPr algn="ctr"/>
                      <a:r>
                        <a:rPr lang="en-GB" sz="1200" b="0" dirty="0" smtClean="0"/>
                        <a:t>24%</a:t>
                      </a:r>
                      <a:endParaRPr lang="en-GB" sz="1200" b="0" dirty="0"/>
                    </a:p>
                  </a:txBody>
                  <a:tcPr anchor="ctr" anchorCtr="1"/>
                </a:tc>
                <a:tc>
                  <a:txBody>
                    <a:bodyPr/>
                    <a:lstStyle/>
                    <a:p>
                      <a:pPr algn="ctr"/>
                      <a:r>
                        <a:rPr lang="en-GB" sz="1200" b="0" dirty="0" smtClean="0"/>
                        <a:t>29%</a:t>
                      </a:r>
                      <a:endParaRPr lang="en-GB" sz="1200" b="0" dirty="0"/>
                    </a:p>
                  </a:txBody>
                  <a:tcPr anchor="ctr" anchorCtr="1"/>
                </a:tc>
                <a:tc>
                  <a:txBody>
                    <a:bodyPr/>
                    <a:lstStyle/>
                    <a:p>
                      <a:pPr algn="ctr"/>
                      <a:r>
                        <a:rPr lang="en-GB" sz="1200" b="1" dirty="0" smtClean="0"/>
                        <a:t>22%</a:t>
                      </a:r>
                      <a:endParaRPr lang="en-GB" sz="1200" b="1" dirty="0"/>
                    </a:p>
                  </a:txBody>
                  <a:tcPr anchor="ctr" anchorCtr="1">
                    <a:solidFill>
                      <a:srgbClr val="FFCCCC"/>
                    </a:solidFill>
                  </a:tcPr>
                </a:tc>
              </a:tr>
              <a:tr h="196305">
                <a:tc>
                  <a:txBody>
                    <a:bodyPr/>
                    <a:lstStyle/>
                    <a:p>
                      <a:pPr algn="l"/>
                      <a:r>
                        <a:rPr lang="en-GB" sz="1200" dirty="0" smtClean="0"/>
                        <a:t>Very good work life balance</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22%</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29%</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b="0" dirty="0" smtClean="0"/>
                        <a:t>40%</a:t>
                      </a:r>
                      <a:endParaRPr lang="en-GB" sz="1200" b="0" dirty="0"/>
                    </a:p>
                  </a:txBody>
                  <a:tcPr anchor="ctr" anchorCtr="1">
                    <a:lnL w="127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22%</a:t>
                      </a:r>
                      <a:endParaRPr lang="en-GB" sz="1200" b="0" dirty="0"/>
                    </a:p>
                  </a:txBody>
                  <a:tcPr anchor="ctr" anchorCtr="1"/>
                </a:tc>
                <a:tc>
                  <a:txBody>
                    <a:bodyPr/>
                    <a:lstStyle/>
                    <a:p>
                      <a:pPr algn="ctr"/>
                      <a:r>
                        <a:rPr lang="en-GB" sz="1200" b="0" dirty="0" smtClean="0"/>
                        <a:t>27%</a:t>
                      </a:r>
                      <a:endParaRPr lang="en-GB" sz="1200" b="0" dirty="0"/>
                    </a:p>
                  </a:txBody>
                  <a:tcPr anchor="ctr" anchorCtr="1"/>
                </a:tc>
                <a:tc>
                  <a:txBody>
                    <a:bodyPr/>
                    <a:lstStyle/>
                    <a:p>
                      <a:pPr algn="ctr"/>
                      <a:r>
                        <a:rPr lang="en-GB" sz="1200" b="0" dirty="0" smtClean="0"/>
                        <a:t>22%</a:t>
                      </a:r>
                      <a:endParaRPr lang="en-GB" sz="1200" b="0" dirty="0"/>
                    </a:p>
                  </a:txBody>
                  <a:tcPr anchor="ctr" anchorCtr="1"/>
                </a:tc>
                <a:tc>
                  <a:txBody>
                    <a:bodyPr/>
                    <a:lstStyle/>
                    <a:p>
                      <a:pPr algn="ctr"/>
                      <a:r>
                        <a:rPr lang="en-GB" sz="1200" b="1" dirty="0" smtClean="0"/>
                        <a:t>20%</a:t>
                      </a:r>
                      <a:endParaRPr lang="en-GB" sz="1200" b="1" dirty="0"/>
                    </a:p>
                  </a:txBody>
                  <a:tcPr anchor="ctr" anchorCtr="1">
                    <a:solidFill>
                      <a:srgbClr val="FFCCCC"/>
                    </a:solidFill>
                  </a:tcPr>
                </a:tc>
              </a:tr>
              <a:tr h="267368">
                <a:tc>
                  <a:txBody>
                    <a:bodyPr/>
                    <a:lstStyle/>
                    <a:p>
                      <a:pPr algn="l"/>
                      <a:r>
                        <a:rPr lang="en-GB" sz="1200" dirty="0" smtClean="0"/>
                        <a:t>Not at all stressed at </a:t>
                      </a:r>
                      <a:r>
                        <a:rPr lang="en-GB" sz="1200" dirty="0" smtClean="0"/>
                        <a:t>moment</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16%</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22%</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b="0" dirty="0" smtClean="0"/>
                        <a:t>25%</a:t>
                      </a:r>
                      <a:endParaRPr lang="en-GB" sz="1200" b="0" dirty="0"/>
                    </a:p>
                  </a:txBody>
                  <a:tcPr anchor="ctr" anchorCtr="1">
                    <a:lnL w="127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16%</a:t>
                      </a:r>
                      <a:endParaRPr lang="en-GB" sz="1200" b="0" dirty="0"/>
                    </a:p>
                  </a:txBody>
                  <a:tcPr anchor="ctr" anchorCtr="1"/>
                </a:tc>
                <a:tc>
                  <a:txBody>
                    <a:bodyPr/>
                    <a:lstStyle/>
                    <a:p>
                      <a:pPr algn="ctr"/>
                      <a:r>
                        <a:rPr lang="en-GB" sz="1200" b="0" dirty="0" smtClean="0"/>
                        <a:t>18%</a:t>
                      </a:r>
                      <a:endParaRPr lang="en-GB" sz="1200" b="0" dirty="0"/>
                    </a:p>
                  </a:txBody>
                  <a:tcPr anchor="ctr" anchorCtr="1"/>
                </a:tc>
                <a:tc>
                  <a:txBody>
                    <a:bodyPr/>
                    <a:lstStyle/>
                    <a:p>
                      <a:pPr algn="ctr"/>
                      <a:r>
                        <a:rPr lang="en-GB" sz="1200" b="0" dirty="0" smtClean="0"/>
                        <a:t>17%</a:t>
                      </a:r>
                      <a:endParaRPr lang="en-GB" sz="1200" b="0" dirty="0"/>
                    </a:p>
                  </a:txBody>
                  <a:tcPr anchor="ctr" anchorCtr="1"/>
                </a:tc>
                <a:tc>
                  <a:txBody>
                    <a:bodyPr/>
                    <a:lstStyle/>
                    <a:p>
                      <a:pPr algn="ctr"/>
                      <a:r>
                        <a:rPr lang="en-GB" sz="1200" b="1" dirty="0" smtClean="0"/>
                        <a:t>10%</a:t>
                      </a:r>
                      <a:endParaRPr lang="en-GB" sz="1200" b="1" dirty="0"/>
                    </a:p>
                  </a:txBody>
                  <a:tcPr anchor="ctr" anchorCtr="1">
                    <a:solidFill>
                      <a:srgbClr val="FFCCCC"/>
                    </a:solidFill>
                  </a:tcPr>
                </a:tc>
              </a:tr>
              <a:tr h="588914">
                <a:tc>
                  <a:txBody>
                    <a:bodyPr/>
                    <a:lstStyle/>
                    <a:p>
                      <a:pPr algn="l"/>
                      <a:r>
                        <a:rPr lang="en-GB" sz="1200" dirty="0" smtClean="0"/>
                        <a:t>Never/very rarely feel stressed</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0%</a:t>
                      </a:r>
                      <a:r>
                        <a:rPr lang="en-GB" sz="1200" dirty="0" smtClean="0">
                          <a:sym typeface="Wingdings" panose="05000000000000000000" pitchFamily="2" charset="2"/>
                        </a:rPr>
                        <a:t> never </a:t>
                      </a:r>
                      <a:r>
                        <a:rPr lang="en-GB" sz="1200" b="1" dirty="0" smtClean="0">
                          <a:sym typeface="Wingdings" panose="05000000000000000000" pitchFamily="2" charset="2"/>
                        </a:rPr>
                        <a:t>5%</a:t>
                      </a:r>
                      <a:r>
                        <a:rPr lang="en-GB" sz="1200" dirty="0" smtClean="0">
                          <a:sym typeface="Wingdings" panose="05000000000000000000" pitchFamily="2" charset="2"/>
                        </a:rPr>
                        <a:t> rarely</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0%</a:t>
                      </a:r>
                    </a:p>
                    <a:p>
                      <a:pPr algn="ctr"/>
                      <a:r>
                        <a:rPr lang="en-GB" sz="1200" b="0" dirty="0" smtClean="0"/>
                        <a:t>9%</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b="0" dirty="0" smtClean="0"/>
                        <a:t>1%</a:t>
                      </a:r>
                    </a:p>
                    <a:p>
                      <a:pPr algn="ctr"/>
                      <a:r>
                        <a:rPr lang="en-GB" sz="1200" b="0" dirty="0" smtClean="0"/>
                        <a:t>7%</a:t>
                      </a:r>
                      <a:endParaRPr lang="en-GB" sz="1200" b="0" dirty="0"/>
                    </a:p>
                  </a:txBody>
                  <a:tcPr anchor="ctr" anchorCtr="1">
                    <a:lnL w="12700" cap="flat" cmpd="sng" algn="ctr">
                      <a:solidFill>
                        <a:schemeClr val="bg1"/>
                      </a:solidFill>
                      <a:prstDash val="solid"/>
                      <a:round/>
                      <a:headEnd type="none" w="med" len="med"/>
                      <a:tailEnd type="none" w="med" len="med"/>
                    </a:lnL>
                  </a:tcPr>
                </a:tc>
                <a:tc>
                  <a:txBody>
                    <a:bodyPr/>
                    <a:lstStyle/>
                    <a:p>
                      <a:pPr algn="ctr"/>
                      <a:r>
                        <a:rPr lang="en-GB" sz="1200" b="0" dirty="0" smtClean="0"/>
                        <a:t>1%</a:t>
                      </a:r>
                    </a:p>
                    <a:p>
                      <a:pPr algn="ctr"/>
                      <a:r>
                        <a:rPr lang="en-GB" sz="1200" b="0" dirty="0" smtClean="0"/>
                        <a:t>6%</a:t>
                      </a:r>
                      <a:endParaRPr lang="en-GB" sz="1200" b="0" dirty="0"/>
                    </a:p>
                  </a:txBody>
                  <a:tcPr anchor="ctr" anchorCtr="1"/>
                </a:tc>
                <a:tc>
                  <a:txBody>
                    <a:bodyPr/>
                    <a:lstStyle/>
                    <a:p>
                      <a:pPr algn="ctr"/>
                      <a:r>
                        <a:rPr lang="en-GB" sz="1200" b="0" dirty="0" smtClean="0"/>
                        <a:t>1%</a:t>
                      </a:r>
                    </a:p>
                    <a:p>
                      <a:pPr algn="ctr"/>
                      <a:r>
                        <a:rPr lang="en-GB" sz="1200" b="0" dirty="0" smtClean="0"/>
                        <a:t>8%</a:t>
                      </a:r>
                      <a:endParaRPr lang="en-GB" sz="1200" b="0" dirty="0"/>
                    </a:p>
                  </a:txBody>
                  <a:tcPr anchor="ctr" anchorCtr="1"/>
                </a:tc>
                <a:tc>
                  <a:txBody>
                    <a:bodyPr/>
                    <a:lstStyle/>
                    <a:p>
                      <a:pPr algn="ctr"/>
                      <a:r>
                        <a:rPr lang="en-GB" sz="1200" b="0" dirty="0" smtClean="0"/>
                        <a:t>0%</a:t>
                      </a:r>
                    </a:p>
                    <a:p>
                      <a:pPr algn="ctr"/>
                      <a:r>
                        <a:rPr lang="en-GB" sz="1200" b="0" dirty="0" smtClean="0"/>
                        <a:t>5%</a:t>
                      </a:r>
                      <a:endParaRPr lang="en-GB" sz="1200" b="0" dirty="0"/>
                    </a:p>
                  </a:txBody>
                  <a:tcPr anchor="ctr" anchorCtr="1">
                    <a:solidFill>
                      <a:srgbClr val="FFCCCC"/>
                    </a:solidFill>
                  </a:tcPr>
                </a:tc>
                <a:tc>
                  <a:txBody>
                    <a:bodyPr/>
                    <a:lstStyle/>
                    <a:p>
                      <a:pPr algn="ctr"/>
                      <a:r>
                        <a:rPr lang="en-GB" sz="1200" b="0" dirty="0" smtClean="0"/>
                        <a:t>0%</a:t>
                      </a:r>
                    </a:p>
                    <a:p>
                      <a:pPr algn="ctr"/>
                      <a:r>
                        <a:rPr lang="en-GB" sz="1200" b="0" dirty="0" smtClean="0"/>
                        <a:t>5%</a:t>
                      </a:r>
                      <a:endParaRPr lang="en-GB" sz="1200" b="0" dirty="0"/>
                    </a:p>
                  </a:txBody>
                  <a:tcPr anchor="ctr" anchorCtr="1">
                    <a:solidFill>
                      <a:srgbClr val="FFCCCC"/>
                    </a:solidFill>
                  </a:tcPr>
                </a:tc>
              </a:tr>
              <a:tr h="327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 </a:t>
                      </a:r>
                      <a:r>
                        <a:rPr lang="en-GB" sz="1200" dirty="0" smtClean="0"/>
                        <a:t>lot/little </a:t>
                      </a:r>
                      <a:r>
                        <a:rPr lang="en-GB" sz="1200" dirty="0" smtClean="0"/>
                        <a:t>less stress v. last </a:t>
                      </a:r>
                      <a:r>
                        <a:rPr lang="en-GB" sz="1200" dirty="0" smtClean="0"/>
                        <a:t>year</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14%</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20%</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b="0" dirty="0" smtClean="0"/>
                        <a:t>22%</a:t>
                      </a:r>
                      <a:endParaRPr lang="en-GB" sz="1200" b="0" dirty="0"/>
                    </a:p>
                  </a:txBody>
                  <a:tcPr anchor="ctr" anchorCtr="1">
                    <a:lnL w="127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14%</a:t>
                      </a:r>
                      <a:endParaRPr lang="en-GB" sz="1200" b="0" dirty="0"/>
                    </a:p>
                  </a:txBody>
                  <a:tcPr anchor="ctr" anchorCtr="1"/>
                </a:tc>
                <a:tc>
                  <a:txBody>
                    <a:bodyPr/>
                    <a:lstStyle/>
                    <a:p>
                      <a:pPr algn="ctr"/>
                      <a:r>
                        <a:rPr lang="en-GB" sz="1200" b="0" dirty="0" smtClean="0"/>
                        <a:t>15%</a:t>
                      </a:r>
                      <a:endParaRPr lang="en-GB" sz="1200" b="0" dirty="0"/>
                    </a:p>
                  </a:txBody>
                  <a:tcPr anchor="ctr" anchorCtr="1"/>
                </a:tc>
                <a:tc>
                  <a:txBody>
                    <a:bodyPr/>
                    <a:lstStyle/>
                    <a:p>
                      <a:pPr algn="ctr"/>
                      <a:r>
                        <a:rPr lang="en-GB" sz="1200" b="0" dirty="0" smtClean="0"/>
                        <a:t>17%</a:t>
                      </a:r>
                      <a:endParaRPr lang="en-GB" sz="1200" b="0" dirty="0"/>
                    </a:p>
                  </a:txBody>
                  <a:tcPr anchor="ctr" anchorCtr="1"/>
                </a:tc>
                <a:tc>
                  <a:txBody>
                    <a:bodyPr/>
                    <a:lstStyle/>
                    <a:p>
                      <a:pPr algn="ctr"/>
                      <a:r>
                        <a:rPr lang="en-GB" sz="1200" b="1" dirty="0" smtClean="0"/>
                        <a:t>9%</a:t>
                      </a:r>
                      <a:endParaRPr lang="en-GB" sz="1200" b="1" dirty="0"/>
                    </a:p>
                  </a:txBody>
                  <a:tcPr anchor="ctr" anchorCtr="1">
                    <a:solidFill>
                      <a:srgbClr val="FFCCCC"/>
                    </a:solidFill>
                  </a:tcPr>
                </a:tc>
              </a:tr>
              <a:tr h="327174">
                <a:tc>
                  <a:txBody>
                    <a:bodyPr/>
                    <a:lstStyle/>
                    <a:p>
                      <a:pPr algn="l"/>
                      <a:r>
                        <a:rPr lang="en-GB" sz="1200" dirty="0" smtClean="0"/>
                        <a:t>Satisfied with workload at present</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12%</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21%</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b="0" dirty="0" smtClean="0"/>
                        <a:t>26%</a:t>
                      </a:r>
                      <a:endParaRPr lang="en-GB" sz="1200" b="0" dirty="0"/>
                    </a:p>
                  </a:txBody>
                  <a:tcPr anchor="ctr" anchorCtr="1">
                    <a:lnL w="127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14%</a:t>
                      </a:r>
                      <a:endParaRPr lang="en-GB" sz="1200" b="0" dirty="0"/>
                    </a:p>
                  </a:txBody>
                  <a:tcPr anchor="ctr" anchorCtr="1"/>
                </a:tc>
                <a:tc>
                  <a:txBody>
                    <a:bodyPr/>
                    <a:lstStyle/>
                    <a:p>
                      <a:pPr algn="ctr"/>
                      <a:r>
                        <a:rPr lang="en-GB" sz="1200" b="0" dirty="0" smtClean="0"/>
                        <a:t>17%</a:t>
                      </a:r>
                      <a:endParaRPr lang="en-GB" sz="1200" b="0" dirty="0"/>
                    </a:p>
                  </a:txBody>
                  <a:tcPr anchor="ctr" anchorCtr="1"/>
                </a:tc>
                <a:tc>
                  <a:txBody>
                    <a:bodyPr/>
                    <a:lstStyle/>
                    <a:p>
                      <a:pPr algn="ctr"/>
                      <a:r>
                        <a:rPr lang="en-GB" sz="1200" b="0" dirty="0" smtClean="0"/>
                        <a:t>11%</a:t>
                      </a:r>
                      <a:endParaRPr lang="en-GB" sz="1200" b="0" dirty="0"/>
                    </a:p>
                  </a:txBody>
                  <a:tcPr anchor="ctr" anchorCtr="1"/>
                </a:tc>
                <a:tc>
                  <a:txBody>
                    <a:bodyPr/>
                    <a:lstStyle/>
                    <a:p>
                      <a:pPr algn="ctr"/>
                      <a:r>
                        <a:rPr lang="en-GB" sz="1200" b="1" dirty="0" smtClean="0"/>
                        <a:t>8%</a:t>
                      </a:r>
                      <a:endParaRPr lang="en-GB" sz="1200" b="1" dirty="0"/>
                    </a:p>
                  </a:txBody>
                  <a:tcPr anchor="ctr" anchorCtr="1">
                    <a:solidFill>
                      <a:srgbClr val="FFCCCC"/>
                    </a:solidFill>
                  </a:tcPr>
                </a:tc>
              </a:tr>
              <a:tr h="327174">
                <a:tc>
                  <a:txBody>
                    <a:bodyPr/>
                    <a:lstStyle/>
                    <a:p>
                      <a:pPr algn="l"/>
                      <a:r>
                        <a:rPr lang="en-GB" sz="1200" dirty="0" smtClean="0"/>
                        <a:t>Satisfied with workload in general</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9%</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16%</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200" b="0" dirty="0" smtClean="0"/>
                        <a:t>21%</a:t>
                      </a:r>
                      <a:endParaRPr lang="en-GB" sz="1200" b="0" dirty="0"/>
                    </a:p>
                  </a:txBody>
                  <a:tcPr anchor="ctr" anchorCtr="1">
                    <a:lnL w="127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10%</a:t>
                      </a:r>
                      <a:endParaRPr lang="en-GB" sz="1200" b="0" dirty="0"/>
                    </a:p>
                  </a:txBody>
                  <a:tcPr anchor="ctr" anchorCtr="1"/>
                </a:tc>
                <a:tc>
                  <a:txBody>
                    <a:bodyPr/>
                    <a:lstStyle/>
                    <a:p>
                      <a:pPr algn="ctr"/>
                      <a:r>
                        <a:rPr lang="en-GB" sz="1200" b="0" dirty="0" smtClean="0"/>
                        <a:t>15%</a:t>
                      </a:r>
                      <a:endParaRPr lang="en-GB" sz="1200" b="0" dirty="0"/>
                    </a:p>
                  </a:txBody>
                  <a:tcPr anchor="ctr" anchorCtr="1"/>
                </a:tc>
                <a:tc>
                  <a:txBody>
                    <a:bodyPr/>
                    <a:lstStyle/>
                    <a:p>
                      <a:pPr algn="ctr"/>
                      <a:r>
                        <a:rPr lang="en-GB" sz="1200" b="0" dirty="0" smtClean="0"/>
                        <a:t>9%</a:t>
                      </a:r>
                      <a:endParaRPr lang="en-GB" sz="1200" b="0" dirty="0"/>
                    </a:p>
                  </a:txBody>
                  <a:tcPr anchor="ctr" anchorCtr="1"/>
                </a:tc>
                <a:tc>
                  <a:txBody>
                    <a:bodyPr/>
                    <a:lstStyle/>
                    <a:p>
                      <a:pPr algn="ctr"/>
                      <a:r>
                        <a:rPr lang="en-GB" sz="1200" b="1" dirty="0" smtClean="0"/>
                        <a:t>7%</a:t>
                      </a:r>
                      <a:endParaRPr lang="en-GB" sz="1200" b="1" dirty="0"/>
                    </a:p>
                  </a:txBody>
                  <a:tcPr anchor="ctr" anchorCtr="1">
                    <a:solidFill>
                      <a:srgbClr val="FFCCCC"/>
                    </a:solidFill>
                  </a:tcPr>
                </a:tc>
              </a:tr>
              <a:tr h="327174">
                <a:tc>
                  <a:txBody>
                    <a:bodyPr/>
                    <a:lstStyle/>
                    <a:p>
                      <a:pPr algn="l"/>
                      <a:r>
                        <a:rPr lang="en-GB" sz="1200" dirty="0" smtClean="0"/>
                        <a:t>Definitely say teaching worthwhile job</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42%</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55%</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0" dirty="0" smtClean="0"/>
                        <a:t>42%</a:t>
                      </a:r>
                      <a:endParaRPr lang="en-GB" sz="1200" b="0" dirty="0"/>
                    </a:p>
                  </a:txBody>
                  <a:tcPr anchor="ctr" anchorCtr="1">
                    <a:lnL w="12700" cap="flat" cmpd="sng" algn="ctr">
                      <a:solidFill>
                        <a:schemeClr val="bg1"/>
                      </a:solidFill>
                      <a:prstDash val="solid"/>
                      <a:round/>
                      <a:headEnd type="none" w="med" len="med"/>
                      <a:tailEnd type="none" w="med" len="med"/>
                    </a:lnL>
                  </a:tcPr>
                </a:tc>
                <a:tc>
                  <a:txBody>
                    <a:bodyPr/>
                    <a:lstStyle/>
                    <a:p>
                      <a:pPr algn="ctr"/>
                      <a:r>
                        <a:rPr lang="en-GB" sz="1200" b="0" dirty="0" smtClean="0"/>
                        <a:t>46%</a:t>
                      </a:r>
                      <a:endParaRPr lang="en-GB" sz="1200" b="0" dirty="0"/>
                    </a:p>
                  </a:txBody>
                  <a:tcPr anchor="ctr" anchorCtr="1"/>
                </a:tc>
                <a:tc>
                  <a:txBody>
                    <a:bodyPr/>
                    <a:lstStyle/>
                    <a:p>
                      <a:pPr algn="ctr"/>
                      <a:r>
                        <a:rPr lang="en-GB" sz="1200" b="0" dirty="0" smtClean="0"/>
                        <a:t>44%</a:t>
                      </a:r>
                      <a:endParaRPr lang="en-GB" sz="1200" b="0" dirty="0"/>
                    </a:p>
                  </a:txBody>
                  <a:tcPr anchor="ctr" anchorCtr="1"/>
                </a:tc>
                <a:tc>
                  <a:txBody>
                    <a:bodyPr/>
                    <a:lstStyle/>
                    <a:p>
                      <a:pPr algn="ctr"/>
                      <a:r>
                        <a:rPr lang="en-GB" sz="1200" b="0" dirty="0" smtClean="0"/>
                        <a:t>42%</a:t>
                      </a:r>
                      <a:endParaRPr lang="en-GB" sz="1200" b="0" dirty="0"/>
                    </a:p>
                  </a:txBody>
                  <a:tcPr anchor="ctr" anchorCtr="1"/>
                </a:tc>
                <a:tc>
                  <a:txBody>
                    <a:bodyPr/>
                    <a:lstStyle/>
                    <a:p>
                      <a:pPr algn="ctr"/>
                      <a:r>
                        <a:rPr lang="en-GB" sz="1200" b="1" dirty="0" smtClean="0"/>
                        <a:t>40%</a:t>
                      </a:r>
                      <a:endParaRPr lang="en-GB" sz="1200" b="1" dirty="0"/>
                    </a:p>
                  </a:txBody>
                  <a:tcPr anchor="ctr" anchorCtr="1">
                    <a:solidFill>
                      <a:srgbClr val="FFCCCC"/>
                    </a:solidFill>
                  </a:tcPr>
                </a:tc>
              </a:tr>
              <a:tr h="327174">
                <a:tc>
                  <a:txBody>
                    <a:bodyPr/>
                    <a:lstStyle/>
                    <a:p>
                      <a:pPr algn="l"/>
                      <a:r>
                        <a:rPr lang="en-GB" sz="1200" dirty="0" smtClean="0"/>
                        <a:t>Definitely recommend teaching</a:t>
                      </a:r>
                      <a:endParaRPr lang="en-GB" sz="1200" b="0" i="0" u="none" strike="noStrike" kern="1200" baseline="0" dirty="0" smtClean="0">
                        <a:solidFill>
                          <a:schemeClr val="dk1"/>
                        </a:solidFill>
                        <a:latin typeface="+mn-lt"/>
                        <a:ea typeface="+mn-ea"/>
                        <a:cs typeface="+mn-cs"/>
                      </a:endParaRPr>
                    </a:p>
                  </a:txBody>
                  <a:tcPr anchor="ctr"/>
                </a:tc>
                <a:tc>
                  <a:txBody>
                    <a:bodyPr/>
                    <a:lstStyle/>
                    <a:p>
                      <a:pPr algn="ctr"/>
                      <a:r>
                        <a:rPr lang="en-GB" sz="1200" b="1" dirty="0" smtClean="0">
                          <a:sym typeface="Wingdings" panose="05000000000000000000" pitchFamily="2" charset="2"/>
                        </a:rPr>
                        <a:t>33%</a:t>
                      </a:r>
                      <a:endParaRPr lang="en-GB" sz="1200" b="1" dirty="0"/>
                    </a:p>
                  </a:txBody>
                  <a:tcPr anchor="ctr" anchorCtr="1">
                    <a:lnR w="38100" cap="flat" cmpd="sng" algn="ctr">
                      <a:solidFill>
                        <a:schemeClr val="bg1"/>
                      </a:solidFill>
                      <a:prstDash val="solid"/>
                      <a:round/>
                      <a:headEnd type="none" w="med" len="med"/>
                      <a:tailEnd type="none" w="med" len="med"/>
                    </a:lnR>
                  </a:tcPr>
                </a:tc>
                <a:tc>
                  <a:txBody>
                    <a:bodyPr/>
                    <a:lstStyle/>
                    <a:p>
                      <a:pPr algn="ctr"/>
                      <a:r>
                        <a:rPr lang="en-GB" sz="1200" b="0" dirty="0" smtClean="0"/>
                        <a:t>37%</a:t>
                      </a:r>
                      <a:endParaRPr lang="en-GB" sz="1200" b="0" dirty="0"/>
                    </a:p>
                  </a:txBody>
                  <a:tcPr anchor="ctr" anchorCtr="1">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FFCC"/>
                    </a:solidFill>
                  </a:tcPr>
                </a:tc>
                <a:tc>
                  <a:txBody>
                    <a:bodyPr/>
                    <a:lstStyle/>
                    <a:p>
                      <a:pPr algn="ctr"/>
                      <a:r>
                        <a:rPr lang="en-GB" sz="1200" b="0" dirty="0" smtClean="0"/>
                        <a:t>37%</a:t>
                      </a:r>
                      <a:endParaRPr lang="en-GB" sz="1200" b="0" dirty="0"/>
                    </a:p>
                  </a:txBody>
                  <a:tcPr anchor="ctr" anchorCtr="1">
                    <a:lnL w="12700" cap="flat" cmpd="sng" algn="ctr">
                      <a:solidFill>
                        <a:schemeClr val="bg1"/>
                      </a:solidFill>
                      <a:prstDash val="solid"/>
                      <a:round/>
                      <a:headEnd type="none" w="med" len="med"/>
                      <a:tailEnd type="none" w="med" len="med"/>
                    </a:lnL>
                    <a:solidFill>
                      <a:srgbClr val="CCFFCC"/>
                    </a:solidFill>
                  </a:tcPr>
                </a:tc>
                <a:tc>
                  <a:txBody>
                    <a:bodyPr/>
                    <a:lstStyle/>
                    <a:p>
                      <a:pPr algn="ctr"/>
                      <a:r>
                        <a:rPr lang="en-GB" sz="1200" b="0" dirty="0" smtClean="0"/>
                        <a:t>37%</a:t>
                      </a:r>
                      <a:endParaRPr lang="en-GB" sz="1200" b="0" dirty="0"/>
                    </a:p>
                  </a:txBody>
                  <a:tcPr anchor="ctr" anchorCtr="1">
                    <a:solidFill>
                      <a:srgbClr val="CCFFCC"/>
                    </a:solidFill>
                  </a:tcPr>
                </a:tc>
                <a:tc>
                  <a:txBody>
                    <a:bodyPr/>
                    <a:lstStyle/>
                    <a:p>
                      <a:pPr algn="ctr"/>
                      <a:r>
                        <a:rPr lang="en-GB" sz="1200" b="0" dirty="0" smtClean="0"/>
                        <a:t>34%</a:t>
                      </a:r>
                      <a:endParaRPr lang="en-GB" sz="1200" b="0" dirty="0"/>
                    </a:p>
                  </a:txBody>
                  <a:tcPr anchor="ctr" anchorCtr="1"/>
                </a:tc>
                <a:tc>
                  <a:txBody>
                    <a:bodyPr/>
                    <a:lstStyle/>
                    <a:p>
                      <a:pPr algn="ctr"/>
                      <a:r>
                        <a:rPr lang="en-GB" sz="1200" b="0" dirty="0" smtClean="0"/>
                        <a:t>33%</a:t>
                      </a:r>
                      <a:endParaRPr lang="en-GB" sz="1200" b="0" dirty="0"/>
                    </a:p>
                  </a:txBody>
                  <a:tcPr anchor="ctr" anchorCtr="1"/>
                </a:tc>
                <a:tc>
                  <a:txBody>
                    <a:bodyPr/>
                    <a:lstStyle/>
                    <a:p>
                      <a:pPr algn="ctr"/>
                      <a:r>
                        <a:rPr lang="en-GB" sz="1200" b="1" dirty="0" smtClean="0"/>
                        <a:t>32%</a:t>
                      </a:r>
                      <a:endParaRPr lang="en-GB" sz="1200" b="1" dirty="0"/>
                    </a:p>
                  </a:txBody>
                  <a:tcPr anchor="ctr" anchorCtr="1">
                    <a:solidFill>
                      <a:srgbClr val="FFCCCC"/>
                    </a:solidFill>
                  </a:tcPr>
                </a:tc>
              </a:tr>
            </a:tbl>
          </a:graphicData>
        </a:graphic>
      </p:graphicFrame>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53</a:t>
            </a:fld>
            <a:endParaRPr lang="en-US" sz="900" b="0" dirty="0"/>
          </a:p>
        </p:txBody>
      </p:sp>
    </p:spTree>
    <p:extLst>
      <p:ext uri="{BB962C8B-B14F-4D97-AF65-F5344CB8AC3E}">
        <p14:creationId xmlns:p14="http://schemas.microsoft.com/office/powerpoint/2010/main" val="433138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conclusions</a:t>
            </a:r>
            <a:endParaRPr lang="en-GB" dirty="0"/>
          </a:p>
        </p:txBody>
      </p:sp>
      <p:sp>
        <p:nvSpPr>
          <p:cNvPr id="6" name="Content Placeholder 5"/>
          <p:cNvSpPr>
            <a:spLocks noGrp="1"/>
          </p:cNvSpPr>
          <p:nvPr>
            <p:ph idx="1"/>
          </p:nvPr>
        </p:nvSpPr>
        <p:spPr>
          <a:xfrm>
            <a:off x="457200" y="1412875"/>
            <a:ext cx="8229600" cy="5176802"/>
          </a:xfrm>
        </p:spPr>
        <p:txBody>
          <a:bodyPr/>
          <a:lstStyle/>
          <a:p>
            <a:r>
              <a:rPr lang="en-GB" dirty="0" smtClean="0"/>
              <a:t>Wellbeing and satisfaction with the teaching profession at the present time are low and stress levels are very high</a:t>
            </a:r>
          </a:p>
          <a:p>
            <a:r>
              <a:rPr lang="en-GB" dirty="0" smtClean="0"/>
              <a:t>Views can be very mixed – perhaps highlighting inconsistency with the teaching experience across different teaching institutions</a:t>
            </a:r>
          </a:p>
          <a:p>
            <a:r>
              <a:rPr lang="en-GB" dirty="0" smtClean="0"/>
              <a:t>Whilst Secondary and perhaps Primary are least satisfied, the main plus points and issues for the profession are consistent across all sectors</a:t>
            </a:r>
          </a:p>
          <a:p>
            <a:r>
              <a:rPr lang="en-GB" dirty="0" smtClean="0"/>
              <a:t>Positives relate principally to students and teachers’ achievements with them, followed by valuing colleagues – and then holidays </a:t>
            </a:r>
            <a:r>
              <a:rPr lang="en-GB" sz="1400" i="1" dirty="0" smtClean="0"/>
              <a:t>(a little worrying that the 4</a:t>
            </a:r>
            <a:r>
              <a:rPr lang="en-GB" sz="1400" i="1" baseline="30000" dirty="0" smtClean="0"/>
              <a:t>th</a:t>
            </a:r>
            <a:r>
              <a:rPr lang="en-GB" sz="1400" i="1" dirty="0" smtClean="0"/>
              <a:t> most satisfying aspect of the job is the time they don’t spend doing it?)</a:t>
            </a:r>
          </a:p>
          <a:p>
            <a:r>
              <a:rPr lang="en-GB" dirty="0" smtClean="0"/>
              <a:t>The main issues to resolve are clear, consistent across many responses and interlinked:</a:t>
            </a:r>
          </a:p>
          <a:p>
            <a:pPr lvl="1"/>
            <a:r>
              <a:rPr lang="en-GB" dirty="0"/>
              <a:t>e</a:t>
            </a:r>
            <a:r>
              <a:rPr lang="en-GB" dirty="0" smtClean="0"/>
              <a:t>xcessive workload and working hours being ‘demanded’</a:t>
            </a:r>
          </a:p>
          <a:p>
            <a:pPr lvl="2"/>
            <a:r>
              <a:rPr lang="en-GB" dirty="0"/>
              <a:t>l</a:t>
            </a:r>
            <a:r>
              <a:rPr lang="en-GB" dirty="0" smtClean="0"/>
              <a:t>inked to this – the very large amount of (unnecessary) paperwork</a:t>
            </a:r>
          </a:p>
          <a:p>
            <a:pPr lvl="1"/>
            <a:r>
              <a:rPr lang="en-GB" dirty="0"/>
              <a:t>n</a:t>
            </a:r>
            <a:r>
              <a:rPr lang="en-GB" dirty="0" smtClean="0"/>
              <a:t>umber and speed of changes – in particular to the curriculum (CfE)</a:t>
            </a:r>
          </a:p>
          <a:p>
            <a:pPr lvl="1"/>
            <a:r>
              <a:rPr lang="en-GB" dirty="0"/>
              <a:t>i</a:t>
            </a:r>
            <a:r>
              <a:rPr lang="en-GB" dirty="0" smtClean="0"/>
              <a:t>ssues with management/leadership</a:t>
            </a:r>
          </a:p>
        </p:txBody>
      </p:sp>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54</a:t>
            </a:fld>
            <a:endParaRPr lang="en-US" sz="900" b="0" dirty="0"/>
          </a:p>
        </p:txBody>
      </p:sp>
    </p:spTree>
    <p:extLst>
      <p:ext uri="{BB962C8B-B14F-4D97-AF65-F5344CB8AC3E}">
        <p14:creationId xmlns:p14="http://schemas.microsoft.com/office/powerpoint/2010/main" val="3096134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6" name="Content Placeholder 5"/>
          <p:cNvSpPr>
            <a:spLocks noGrp="1"/>
          </p:cNvSpPr>
          <p:nvPr>
            <p:ph idx="1"/>
          </p:nvPr>
        </p:nvSpPr>
        <p:spPr>
          <a:xfrm>
            <a:off x="457200" y="1412875"/>
            <a:ext cx="8229600" cy="4253472"/>
          </a:xfrm>
        </p:spPr>
        <p:txBody>
          <a:bodyPr/>
          <a:lstStyle/>
          <a:p>
            <a:r>
              <a:rPr lang="en-GB" dirty="0"/>
              <a:t>All in all it appears that </a:t>
            </a:r>
            <a:r>
              <a:rPr lang="en-GB" dirty="0" smtClean="0"/>
              <a:t>teachers and lecturers </a:t>
            </a:r>
            <a:r>
              <a:rPr lang="en-GB" dirty="0"/>
              <a:t>feel they are climbing a never ending mountain that makes more and more demands of them, with little prospect of </a:t>
            </a:r>
            <a:r>
              <a:rPr lang="en-GB" dirty="0" smtClean="0"/>
              <a:t>respite!</a:t>
            </a:r>
          </a:p>
          <a:p>
            <a:endParaRPr lang="en-GB" dirty="0" smtClean="0"/>
          </a:p>
          <a:p>
            <a:r>
              <a:rPr lang="en-GB" dirty="0" smtClean="0"/>
              <a:t>Responses therefore show that teachers and lecturers, as well as being dissatisfied, do not feel that they are being heard, valued as professionals or given the support they require</a:t>
            </a:r>
          </a:p>
          <a:p>
            <a:endParaRPr lang="en-GB" dirty="0" smtClean="0"/>
          </a:p>
          <a:p>
            <a:r>
              <a:rPr lang="en-GB" dirty="0" smtClean="0"/>
              <a:t>As a result, the bank of goodwill that drives their overall vocation to remain in the profession is steadily decreasing and their warning is that it is not limitless and will indeed run out …</a:t>
            </a:r>
          </a:p>
          <a:p>
            <a:endParaRPr lang="en-GB" dirty="0" smtClean="0"/>
          </a:p>
        </p:txBody>
      </p:sp>
      <p:sp>
        <p:nvSpPr>
          <p:cNvPr id="5" name="Down Arrow 4"/>
          <p:cNvSpPr/>
          <p:nvPr/>
        </p:nvSpPr>
        <p:spPr bwMode="auto">
          <a:xfrm>
            <a:off x="4211960" y="5301208"/>
            <a:ext cx="720080" cy="72008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endParaRPr>
          </a:p>
        </p:txBody>
      </p:sp>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55</a:t>
            </a:fld>
            <a:endParaRPr lang="en-US" sz="900" b="0" dirty="0"/>
          </a:p>
        </p:txBody>
      </p:sp>
    </p:spTree>
    <p:extLst>
      <p:ext uri="{BB962C8B-B14F-4D97-AF65-F5344CB8AC3E}">
        <p14:creationId xmlns:p14="http://schemas.microsoft.com/office/powerpoint/2010/main" val="80694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ular Callout 2"/>
          <p:cNvSpPr/>
          <p:nvPr/>
        </p:nvSpPr>
        <p:spPr bwMode="auto">
          <a:xfrm>
            <a:off x="431540" y="1124744"/>
            <a:ext cx="8280920" cy="4460796"/>
          </a:xfrm>
          <a:prstGeom prst="wedgeRoundRectCallout">
            <a:avLst>
              <a:gd name="adj1" fmla="val 37344"/>
              <a:gd name="adj2" fmla="val 65206"/>
              <a:gd name="adj3" fmla="val 16667"/>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en-GB" b="0" dirty="0" smtClean="0"/>
              <a:t>“I </a:t>
            </a:r>
            <a:r>
              <a:rPr lang="en-GB" b="0" dirty="0"/>
              <a:t>am doing 12 </a:t>
            </a:r>
            <a:r>
              <a:rPr lang="en-GB" b="0" dirty="0" smtClean="0"/>
              <a:t>to14 </a:t>
            </a:r>
            <a:r>
              <a:rPr lang="en-GB" b="0" dirty="0"/>
              <a:t>hour days, and still taking work home.  I work most weekends and I am still not on top of things.  30 years teaching, pupils mean everything to me but I cannot do this any longer!  A sense of wellbeing - does anyone care?? I feel no one really has a clue! I have achieved amazing things in my teaching career and I am passionate, but I have absolutely nothing left to give.  </a:t>
            </a:r>
            <a:endParaRPr lang="en-GB" b="0" dirty="0" smtClean="0"/>
          </a:p>
          <a:p>
            <a:pPr algn="ctr"/>
            <a:endParaRPr lang="en-GB" b="0" dirty="0"/>
          </a:p>
          <a:p>
            <a:pPr algn="ctr"/>
            <a:r>
              <a:rPr lang="en-GB" b="0" dirty="0" smtClean="0"/>
              <a:t>Teaching </a:t>
            </a:r>
            <a:r>
              <a:rPr lang="en-GB" b="0" dirty="0"/>
              <a:t>needs a reality check.  I have no idea when I was last able to discuss Learning and Teaching with my faculty nor meet to discuss and reflect on anything. I need someone to take control on behalf of teachers, I need a strong voice to stop this madness, prioritise and slow the pace. I need a P.T. structure that supports every subject and gives every teacher the opportunity to gain training and recognition so that as a profession we have a future.  </a:t>
            </a:r>
            <a:endParaRPr lang="en-GB" b="0" dirty="0" smtClean="0"/>
          </a:p>
          <a:p>
            <a:pPr algn="ctr"/>
            <a:endParaRPr lang="en-GB" b="0" dirty="0"/>
          </a:p>
          <a:p>
            <a:pPr algn="ctr"/>
            <a:r>
              <a:rPr lang="en-GB" b="0" dirty="0" smtClean="0"/>
              <a:t>At </a:t>
            </a:r>
            <a:r>
              <a:rPr lang="en-GB" b="0" dirty="0"/>
              <a:t>the moment I feel I need a magic wand before this job consumes me</a:t>
            </a:r>
            <a:r>
              <a:rPr lang="en-GB" b="0" dirty="0" smtClean="0"/>
              <a:t>!”</a:t>
            </a:r>
            <a:endParaRPr kumimoji="0" lang="en-GB" b="0" i="0" u="none" strike="noStrike" cap="none" normalizeH="0" baseline="0" dirty="0" smtClean="0">
              <a:ln>
                <a:noFill/>
              </a:ln>
              <a:solidFill>
                <a:schemeClr val="tx1"/>
              </a:solidFill>
              <a:effectLst/>
            </a:endParaRPr>
          </a:p>
        </p:txBody>
      </p:sp>
      <p:sp>
        <p:nvSpPr>
          <p:cNvPr id="5" name="Text Box 9"/>
          <p:cNvSpPr txBox="1">
            <a:spLocks noChangeArrowheads="1"/>
          </p:cNvSpPr>
          <p:nvPr/>
        </p:nvSpPr>
        <p:spPr bwMode="auto">
          <a:xfrm>
            <a:off x="6516216" y="6510536"/>
            <a:ext cx="1981200" cy="230832"/>
          </a:xfrm>
          <a:prstGeom prst="rect">
            <a:avLst/>
          </a:prstGeom>
          <a:noFill/>
          <a:ln w="9525">
            <a:noFill/>
            <a:miter lim="800000"/>
            <a:headEnd/>
            <a:tailEnd/>
          </a:ln>
          <a:effectLst/>
        </p:spPr>
        <p:txBody>
          <a:bodyPr>
            <a:spAutoFit/>
          </a:bodyPr>
          <a:lstStyle/>
          <a:p>
            <a:pPr algn="ctr">
              <a:spcBef>
                <a:spcPct val="50000"/>
              </a:spcBef>
              <a:defRPr/>
            </a:pPr>
            <a:r>
              <a:rPr lang="en-GB" sz="900" dirty="0">
                <a:solidFill>
                  <a:srgbClr val="4D4D4D"/>
                </a:solidFill>
                <a:latin typeface="Bell MT" pitchFamily="18" charset="0"/>
              </a:rPr>
              <a:t>SCOTT PORTER</a:t>
            </a:r>
            <a:endParaRPr lang="en-US" sz="900" dirty="0">
              <a:solidFill>
                <a:srgbClr val="4D4D4D"/>
              </a:solidFill>
              <a:latin typeface="Bell MT" pitchFamily="18" charset="0"/>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00392" y="6133132"/>
            <a:ext cx="885825" cy="5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56</a:t>
            </a:fld>
            <a:endParaRPr lang="en-US" sz="900" b="0" dirty="0"/>
          </a:p>
        </p:txBody>
      </p:sp>
    </p:spTree>
    <p:extLst>
      <p:ext uri="{BB962C8B-B14F-4D97-AF65-F5344CB8AC3E}">
        <p14:creationId xmlns:p14="http://schemas.microsoft.com/office/powerpoint/2010/main" val="405818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GB" dirty="0" smtClean="0"/>
              <a:t>Thank you</a:t>
            </a:r>
            <a:endParaRPr lang="en-US" dirty="0" smtClean="0"/>
          </a:p>
        </p:txBody>
      </p:sp>
      <p:sp>
        <p:nvSpPr>
          <p:cNvPr id="76804" name="Rectangle 3"/>
          <p:cNvSpPr>
            <a:spLocks noGrp="1" noChangeArrowheads="1"/>
          </p:cNvSpPr>
          <p:nvPr>
            <p:ph idx="1"/>
          </p:nvPr>
        </p:nvSpPr>
        <p:spPr>
          <a:xfrm>
            <a:off x="457200" y="1268413"/>
            <a:ext cx="8229600" cy="4207306"/>
          </a:xfrm>
        </p:spPr>
        <p:txBody>
          <a:bodyPr/>
          <a:lstStyle/>
          <a:p>
            <a:endParaRPr lang="en-GB" dirty="0" smtClean="0"/>
          </a:p>
          <a:p>
            <a:endParaRPr lang="en-GB" sz="1800" dirty="0" smtClean="0"/>
          </a:p>
          <a:p>
            <a:pPr algn="ctr">
              <a:buFont typeface="Wingdings" pitchFamily="2" charset="2"/>
              <a:buNone/>
            </a:pPr>
            <a:r>
              <a:rPr lang="en-GB" b="1" dirty="0" smtClean="0">
                <a:solidFill>
                  <a:srgbClr val="357D83"/>
                </a:solidFill>
              </a:rPr>
              <a:t>Scott Porter Research &amp; Marketing</a:t>
            </a:r>
          </a:p>
          <a:p>
            <a:pPr algn="ctr">
              <a:buFont typeface="Wingdings" pitchFamily="2" charset="2"/>
              <a:buNone/>
            </a:pPr>
            <a:r>
              <a:rPr lang="en-GB" b="1" dirty="0" smtClean="0">
                <a:solidFill>
                  <a:srgbClr val="357D83"/>
                </a:solidFill>
              </a:rPr>
              <a:t>31 Bernard Street </a:t>
            </a:r>
          </a:p>
          <a:p>
            <a:pPr algn="ctr">
              <a:buFont typeface="Wingdings" pitchFamily="2" charset="2"/>
              <a:buNone/>
            </a:pPr>
            <a:r>
              <a:rPr lang="en-GB" b="1" dirty="0" smtClean="0">
                <a:solidFill>
                  <a:srgbClr val="357D83"/>
                </a:solidFill>
              </a:rPr>
              <a:t>Edinburgh</a:t>
            </a:r>
          </a:p>
          <a:p>
            <a:pPr algn="ctr">
              <a:buFont typeface="Wingdings" pitchFamily="2" charset="2"/>
              <a:buNone/>
            </a:pPr>
            <a:r>
              <a:rPr lang="en-GB" b="1" dirty="0" smtClean="0">
                <a:solidFill>
                  <a:srgbClr val="357D83"/>
                </a:solidFill>
              </a:rPr>
              <a:t>EH6 6SH</a:t>
            </a:r>
          </a:p>
          <a:p>
            <a:pPr algn="ctr">
              <a:buFont typeface="Wingdings" pitchFamily="2" charset="2"/>
              <a:buNone/>
            </a:pPr>
            <a:r>
              <a:rPr lang="en-GB" b="1" dirty="0" smtClean="0">
                <a:solidFill>
                  <a:srgbClr val="357D83"/>
                </a:solidFill>
              </a:rPr>
              <a:t>tel: 0131 553 1927</a:t>
            </a:r>
            <a:endParaRPr lang="en-GB" sz="1400" b="1" dirty="0" smtClean="0">
              <a:solidFill>
                <a:srgbClr val="357D83"/>
              </a:solidFill>
            </a:endParaRPr>
          </a:p>
          <a:p>
            <a:pPr algn="ctr">
              <a:buFont typeface="Wingdings" pitchFamily="2" charset="2"/>
              <a:buNone/>
            </a:pPr>
            <a:r>
              <a:rPr lang="en-GB" b="1" dirty="0" smtClean="0">
                <a:solidFill>
                  <a:srgbClr val="357D83"/>
                </a:solidFill>
              </a:rPr>
              <a:t>www.scottporter.co.uk</a:t>
            </a:r>
          </a:p>
          <a:p>
            <a:pPr algn="ctr">
              <a:buFont typeface="Wingdings" pitchFamily="2" charset="2"/>
              <a:buNone/>
            </a:pPr>
            <a:endParaRPr lang="en-GB" b="1" dirty="0" smtClean="0">
              <a:solidFill>
                <a:srgbClr val="357D83"/>
              </a:solidFill>
            </a:endParaRPr>
          </a:p>
          <a:p>
            <a:pPr algn="ctr">
              <a:buFont typeface="Wingdings" pitchFamily="2" charset="2"/>
              <a:buNone/>
            </a:pPr>
            <a:r>
              <a:rPr lang="en-GB" b="1" dirty="0" smtClean="0">
                <a:solidFill>
                  <a:srgbClr val="357D83"/>
                </a:solidFill>
              </a:rPr>
              <a:t>Rachel Bishop, Research Director – rachel@scottporter.co.uk</a:t>
            </a:r>
          </a:p>
        </p:txBody>
      </p:sp>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57</a:t>
            </a:fld>
            <a:endParaRPr lang="en-US" sz="900" b="0" dirty="0"/>
          </a:p>
        </p:txBody>
      </p:sp>
    </p:spTree>
    <p:extLst>
      <p:ext uri="{BB962C8B-B14F-4D97-AF65-F5344CB8AC3E}">
        <p14:creationId xmlns:p14="http://schemas.microsoft.com/office/powerpoint/2010/main" val="155780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Appendix 1</a:t>
            </a:r>
            <a:br>
              <a:rPr lang="en-GB" sz="2800" dirty="0" smtClean="0"/>
            </a:br>
            <a:r>
              <a:rPr lang="en-GB" sz="2800" dirty="0" smtClean="0"/>
              <a:t/>
            </a:r>
            <a:br>
              <a:rPr lang="en-GB" sz="2800" dirty="0" smtClean="0"/>
            </a:br>
            <a:r>
              <a:rPr lang="en-GB" sz="2800" dirty="0" smtClean="0"/>
              <a:t>Remaining ‘other’ response lists</a:t>
            </a:r>
            <a:endParaRPr lang="en-US" sz="2800" dirty="0" smtClean="0"/>
          </a:p>
        </p:txBody>
      </p:sp>
    </p:spTree>
    <p:extLst>
      <p:ext uri="{BB962C8B-B14F-4D97-AF65-F5344CB8AC3E}">
        <p14:creationId xmlns:p14="http://schemas.microsoft.com/office/powerpoint/2010/main" val="346645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809626" y="53975"/>
            <a:ext cx="7578798" cy="1143000"/>
          </a:xfrm>
        </p:spPr>
        <p:txBody>
          <a:bodyPr/>
          <a:lstStyle/>
          <a:p>
            <a:r>
              <a:rPr lang="en-GB" dirty="0" smtClean="0"/>
              <a:t>Q15. ‘Other’ aspects of work that have given the most stress in the past 12 months</a:t>
            </a:r>
          </a:p>
        </p:txBody>
      </p:sp>
      <p:sp>
        <p:nvSpPr>
          <p:cNvPr id="14" name="TextBox 13"/>
          <p:cNvSpPr txBox="1">
            <a:spLocks noChangeArrowheads="1"/>
          </p:cNvSpPr>
          <p:nvPr/>
        </p:nvSpPr>
        <p:spPr bwMode="auto">
          <a:xfrm>
            <a:off x="755577" y="6444045"/>
            <a:ext cx="6840761" cy="380873"/>
          </a:xfrm>
          <a:prstGeom prst="rect">
            <a:avLst/>
          </a:prstGeom>
          <a:noFill/>
          <a:ln w="9525">
            <a:noFill/>
            <a:miter lim="800000"/>
            <a:headEnd/>
            <a:tailEnd/>
          </a:ln>
        </p:spPr>
        <p:txBody>
          <a:bodyPr wrap="square">
            <a:spAutoFit/>
          </a:bodyPr>
          <a:lstStyle/>
          <a:p>
            <a:r>
              <a:rPr lang="en-GB" sz="900" b="0" dirty="0" smtClean="0"/>
              <a:t>Q15: Which one aspect of your work has provided you with the most stress in the past 12 months?</a:t>
            </a:r>
          </a:p>
          <a:p>
            <a:r>
              <a:rPr lang="en-GB" sz="900" b="0" dirty="0" smtClean="0"/>
              <a:t>Base: All respondents (n=6,897)</a:t>
            </a:r>
            <a:endParaRPr lang="en-GB" sz="900" b="0" dirty="0"/>
          </a:p>
        </p:txBody>
      </p:sp>
      <p:graphicFrame>
        <p:nvGraphicFramePr>
          <p:cNvPr id="8" name="Table 7"/>
          <p:cNvGraphicFramePr>
            <a:graphicFrameLocks noGrp="1"/>
          </p:cNvGraphicFramePr>
          <p:nvPr>
            <p:extLst>
              <p:ext uri="{D42A27DB-BD31-4B8C-83A1-F6EECF244321}">
                <p14:modId xmlns:p14="http://schemas.microsoft.com/office/powerpoint/2010/main" val="3002970400"/>
              </p:ext>
            </p:extLst>
          </p:nvPr>
        </p:nvGraphicFramePr>
        <p:xfrm>
          <a:off x="1907704" y="1340768"/>
          <a:ext cx="5400600" cy="4846320"/>
        </p:xfrm>
        <a:graphic>
          <a:graphicData uri="http://schemas.openxmlformats.org/drawingml/2006/table">
            <a:tbl>
              <a:tblPr firstRow="1" bandRow="1">
                <a:tableStyleId>{5C22544A-7EE6-4342-B048-85BDC9FD1C3A}</a:tableStyleId>
              </a:tblPr>
              <a:tblGrid>
                <a:gridCol w="540060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Behaviour / discipline / not addressed by management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Merger / causing uncertainty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Job security (lack of) / not on permanent contract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New role / taking on new responsibilities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ASN pupils / lack of support staff / classroom assistants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Inspection (HMI) and follow 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Too much change</a:t>
                      </a:r>
                      <a:r>
                        <a:rPr lang="en-GB" sz="1200" b="0" baseline="0" dirty="0" smtClean="0">
                          <a:solidFill>
                            <a:schemeClr val="tx1"/>
                          </a:solidFill>
                        </a:rPr>
                        <a:t> / restructuring / new initiatives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Dealing, interference, lack of support from Local Authorities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Supply teacher – miss out on CPD, treated worse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Working at more than one site / travel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Poor health / illness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New technology / glitches / being forced to use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Lesson planning and preparation / courses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OTWL (On Track With Learning)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Class sizes / composite classes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Juggling teaching and other activities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Dealing with … managing support staff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Lack of 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Bullying from HT / management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Communication problems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Report writing / format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Time constraints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600 hours commitment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Marking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And the rest …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r>
            </a:tbl>
          </a:graphicData>
        </a:graphic>
      </p:graphicFrame>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59</a:t>
            </a:fld>
            <a:endParaRPr lang="en-US" sz="900" b="0" dirty="0"/>
          </a:p>
        </p:txBody>
      </p:sp>
    </p:spTree>
    <p:extLst>
      <p:ext uri="{BB962C8B-B14F-4D97-AF65-F5344CB8AC3E}">
        <p14:creationId xmlns:p14="http://schemas.microsoft.com/office/powerpoint/2010/main" val="1354495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Sample background</a:t>
            </a:r>
            <a:endParaRPr lang="en-US" sz="2800" dirty="0" smtClean="0"/>
          </a:p>
        </p:txBody>
      </p:sp>
    </p:spTree>
    <p:extLst>
      <p:ext uri="{BB962C8B-B14F-4D97-AF65-F5344CB8AC3E}">
        <p14:creationId xmlns:p14="http://schemas.microsoft.com/office/powerpoint/2010/main" val="3133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Q17. ‘Other’ aspects of </a:t>
            </a:r>
            <a:r>
              <a:rPr lang="en-GB" dirty="0"/>
              <a:t>work </a:t>
            </a:r>
            <a:r>
              <a:rPr lang="en-GB" dirty="0" smtClean="0"/>
              <a:t>that go towards making </a:t>
            </a:r>
            <a:r>
              <a:rPr lang="en-GB" dirty="0"/>
              <a:t>up wellbeing at </a:t>
            </a:r>
            <a:r>
              <a:rPr lang="en-GB" dirty="0" smtClean="0"/>
              <a:t>work</a:t>
            </a:r>
          </a:p>
        </p:txBody>
      </p:sp>
      <p:graphicFrame>
        <p:nvGraphicFramePr>
          <p:cNvPr id="7" name="Table 6"/>
          <p:cNvGraphicFramePr>
            <a:graphicFrameLocks noGrp="1"/>
          </p:cNvGraphicFramePr>
          <p:nvPr>
            <p:extLst>
              <p:ext uri="{D42A27DB-BD31-4B8C-83A1-F6EECF244321}">
                <p14:modId xmlns:p14="http://schemas.microsoft.com/office/powerpoint/2010/main" val="3746503314"/>
              </p:ext>
            </p:extLst>
          </p:nvPr>
        </p:nvGraphicFramePr>
        <p:xfrm>
          <a:off x="2195736" y="1268760"/>
          <a:ext cx="4896544" cy="5029200"/>
        </p:xfrm>
        <a:graphic>
          <a:graphicData uri="http://schemas.openxmlformats.org/drawingml/2006/table">
            <a:tbl>
              <a:tblPr firstRow="1" bandRow="1">
                <a:tableStyleId>{5C22544A-7EE6-4342-B048-85BDC9FD1C3A}</a:tableStyleId>
              </a:tblPr>
              <a:tblGrid>
                <a:gridCol w="4896544"/>
              </a:tblGrid>
              <a:tr h="37084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Dealing with parents (1%)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Time pressures / not enough time</a:t>
                      </a:r>
                      <a:r>
                        <a:rPr lang="en-GB" sz="1200" b="0" baseline="0" dirty="0" smtClean="0">
                          <a:solidFill>
                            <a:schemeClr val="tx1"/>
                          </a:solidFill>
                        </a:rPr>
                        <a:t> to do the job properly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Staffing levels / shortages / absences / lack of cover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Paperwork (esp. GIRFEC) / admin / bureaucracy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Lack of 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Making a difference / doing</a:t>
                      </a:r>
                      <a:r>
                        <a:rPr lang="en-GB" sz="1200" b="0" baseline="0" dirty="0" smtClean="0">
                          <a:solidFill>
                            <a:schemeClr val="tx1"/>
                          </a:solidFill>
                        </a:rPr>
                        <a:t> something worthwhile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Behaviour / discipline / not addressed by management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ASN support (or lack of)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Autonomy / allowed to be flexible, creative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Job security (lack of) / not on permanent contract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Too much change</a:t>
                      </a:r>
                      <a:r>
                        <a:rPr lang="en-GB" sz="1200" b="0" baseline="0" dirty="0" smtClean="0">
                          <a:solidFill>
                            <a:schemeClr val="tx1"/>
                          </a:solidFill>
                        </a:rPr>
                        <a:t> / new initiatives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Inspection (HMI) and follow 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Feeling valued / respected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Funding / cuts / financial constraints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SQA requirements,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Pay (and conditions)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Part-time working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My love of teaching / enjoying what I 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Local Authority interference / Council initiatives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Planning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Lack of training / induction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smtClean="0">
                          <a:solidFill>
                            <a:schemeClr val="tx1"/>
                          </a:solidFill>
                        </a:rPr>
                        <a:t>Poor health / illness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Lack of admin support / inadequate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Commute / travel time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600 hours commitment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Merger / causing uncertainty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r>
            </a:tbl>
          </a:graphicData>
        </a:graphic>
      </p:graphicFrame>
      <p:sp>
        <p:nvSpPr>
          <p:cNvPr id="8" name="TextBox 7"/>
          <p:cNvSpPr txBox="1">
            <a:spLocks noChangeArrowheads="1"/>
          </p:cNvSpPr>
          <p:nvPr/>
        </p:nvSpPr>
        <p:spPr bwMode="auto">
          <a:xfrm>
            <a:off x="755577" y="6381328"/>
            <a:ext cx="7344817" cy="507831"/>
          </a:xfrm>
          <a:prstGeom prst="rect">
            <a:avLst/>
          </a:prstGeom>
          <a:noFill/>
          <a:ln w="9525">
            <a:noFill/>
            <a:miter lim="800000"/>
            <a:headEnd/>
            <a:tailEnd/>
          </a:ln>
        </p:spPr>
        <p:txBody>
          <a:bodyPr wrap="square">
            <a:spAutoFit/>
          </a:bodyPr>
          <a:lstStyle/>
          <a:p>
            <a:r>
              <a:rPr lang="en-GB" sz="900" b="0" dirty="0"/>
              <a:t>Q17: What are the 3 most important elements of your job in teaching that go towards making up your </a:t>
            </a:r>
            <a:r>
              <a:rPr lang="en-GB" sz="900" b="0" dirty="0" smtClean="0"/>
              <a:t>                  wellbeing </a:t>
            </a:r>
            <a:r>
              <a:rPr lang="en-GB" sz="900" b="0" dirty="0"/>
              <a:t>at work?</a:t>
            </a:r>
          </a:p>
          <a:p>
            <a:r>
              <a:rPr lang="en-GB" sz="900" b="0" dirty="0" smtClean="0"/>
              <a:t>Base: All respondents (n=6,897)</a:t>
            </a:r>
            <a:endParaRPr lang="en-GB" sz="900" b="0" dirty="0"/>
          </a:p>
        </p:txBody>
      </p:sp>
      <p:sp>
        <p:nvSpPr>
          <p:cNvPr id="9"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60</a:t>
            </a:fld>
            <a:endParaRPr lang="en-US" sz="900" b="0" dirty="0"/>
          </a:p>
        </p:txBody>
      </p:sp>
    </p:spTree>
    <p:extLst>
      <p:ext uri="{BB962C8B-B14F-4D97-AF65-F5344CB8AC3E}">
        <p14:creationId xmlns:p14="http://schemas.microsoft.com/office/powerpoint/2010/main" val="3983550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1259632" y="53975"/>
            <a:ext cx="6552728" cy="1143000"/>
          </a:xfrm>
        </p:spPr>
        <p:txBody>
          <a:bodyPr/>
          <a:lstStyle/>
          <a:p>
            <a:r>
              <a:rPr lang="en-GB" dirty="0" smtClean="0"/>
              <a:t>Q26. ‘Other’ aspects of the job that give the </a:t>
            </a:r>
            <a:r>
              <a:rPr lang="en-GB" b="1" dirty="0" smtClean="0"/>
              <a:t>most </a:t>
            </a:r>
            <a:r>
              <a:rPr lang="en-GB" dirty="0" smtClean="0"/>
              <a:t>satisfaction</a:t>
            </a:r>
          </a:p>
        </p:txBody>
      </p:sp>
      <p:sp>
        <p:nvSpPr>
          <p:cNvPr id="14" name="TextBox 13"/>
          <p:cNvSpPr txBox="1">
            <a:spLocks noChangeArrowheads="1"/>
          </p:cNvSpPr>
          <p:nvPr/>
        </p:nvSpPr>
        <p:spPr bwMode="auto">
          <a:xfrm>
            <a:off x="755577" y="6444044"/>
            <a:ext cx="7344817" cy="369332"/>
          </a:xfrm>
          <a:prstGeom prst="rect">
            <a:avLst/>
          </a:prstGeom>
          <a:noFill/>
          <a:ln w="9525">
            <a:noFill/>
            <a:miter lim="800000"/>
            <a:headEnd/>
            <a:tailEnd/>
          </a:ln>
        </p:spPr>
        <p:txBody>
          <a:bodyPr wrap="square">
            <a:spAutoFit/>
          </a:bodyPr>
          <a:lstStyle/>
          <a:p>
            <a:r>
              <a:rPr lang="en-GB" sz="900" b="0" dirty="0" smtClean="0"/>
              <a:t>Q26: When you think of teaching what are the top 3 aspects of the job that give you the most satisfaction?</a:t>
            </a:r>
            <a:endParaRPr lang="en-GB" sz="900" b="0" dirty="0"/>
          </a:p>
          <a:p>
            <a:r>
              <a:rPr lang="en-GB" sz="900" b="0" dirty="0" smtClean="0"/>
              <a:t>Base: All respondents (n=6,897)</a:t>
            </a:r>
          </a:p>
        </p:txBody>
      </p:sp>
      <p:graphicFrame>
        <p:nvGraphicFramePr>
          <p:cNvPr id="7" name="Table 6"/>
          <p:cNvGraphicFramePr>
            <a:graphicFrameLocks noGrp="1"/>
          </p:cNvGraphicFramePr>
          <p:nvPr>
            <p:extLst>
              <p:ext uri="{D42A27DB-BD31-4B8C-83A1-F6EECF244321}">
                <p14:modId xmlns:p14="http://schemas.microsoft.com/office/powerpoint/2010/main" val="1277765846"/>
              </p:ext>
            </p:extLst>
          </p:nvPr>
        </p:nvGraphicFramePr>
        <p:xfrm>
          <a:off x="1763688" y="1346408"/>
          <a:ext cx="5616624" cy="4358640"/>
        </p:xfrm>
        <a:graphic>
          <a:graphicData uri="http://schemas.openxmlformats.org/drawingml/2006/table">
            <a:tbl>
              <a:tblPr firstRow="1" bandRow="1">
                <a:tableStyleId>{5C22544A-7EE6-4342-B048-85BDC9FD1C3A}</a:tableStyleId>
              </a:tblPr>
              <a:tblGrid>
                <a:gridCol w="5616624"/>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Dealing with parents / getting feedback from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Room for creativity / creating resources, materials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Variety of job / each day is different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Making a difference / doing something worthwhile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Supporting pupils with ASN / providing</a:t>
                      </a:r>
                      <a:r>
                        <a:rPr lang="en-GB" sz="1400" b="0" i="0" baseline="0" dirty="0" smtClean="0">
                          <a:solidFill>
                            <a:schemeClr val="tx1"/>
                          </a:solidFill>
                        </a:rPr>
                        <a:t> pastoral care,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Dealing with families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Research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Autonomy / freedom to do things my own way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Part-time working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Love of my subject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Colleagues /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Being part of the community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Student’s achievements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Ex-pupils doing well / finding jobs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Feeling valued / respected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The well behaved, motived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Location of school / close to home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Union activities / EIS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baseline="0" dirty="0" smtClean="0">
                          <a:solidFill>
                            <a:schemeClr val="tx1"/>
                          </a:solidFill>
                        </a:rPr>
                        <a:t>And the rest …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r>
            </a:tbl>
          </a:graphicData>
        </a:graphic>
      </p:graphicFrame>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61</a:t>
            </a:fld>
            <a:endParaRPr lang="en-US" sz="900" b="0" dirty="0"/>
          </a:p>
        </p:txBody>
      </p:sp>
    </p:spTree>
    <p:extLst>
      <p:ext uri="{BB962C8B-B14F-4D97-AF65-F5344CB8AC3E}">
        <p14:creationId xmlns:p14="http://schemas.microsoft.com/office/powerpoint/2010/main" val="18371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1115616" y="53975"/>
            <a:ext cx="6840760" cy="1143000"/>
          </a:xfrm>
        </p:spPr>
        <p:txBody>
          <a:bodyPr/>
          <a:lstStyle/>
          <a:p>
            <a:r>
              <a:rPr lang="en-GB" dirty="0" smtClean="0"/>
              <a:t>Q27. ‘Other’ aspects of the job that give the </a:t>
            </a:r>
            <a:r>
              <a:rPr lang="en-GB" b="1" dirty="0" smtClean="0"/>
              <a:t>least </a:t>
            </a:r>
            <a:r>
              <a:rPr lang="en-GB" dirty="0" smtClean="0"/>
              <a:t>satisfaction</a:t>
            </a:r>
          </a:p>
        </p:txBody>
      </p:sp>
      <p:sp>
        <p:nvSpPr>
          <p:cNvPr id="14" name="TextBox 13"/>
          <p:cNvSpPr txBox="1">
            <a:spLocks noChangeArrowheads="1"/>
          </p:cNvSpPr>
          <p:nvPr/>
        </p:nvSpPr>
        <p:spPr bwMode="auto">
          <a:xfrm>
            <a:off x="755577" y="6444044"/>
            <a:ext cx="7344817" cy="369332"/>
          </a:xfrm>
          <a:prstGeom prst="rect">
            <a:avLst/>
          </a:prstGeom>
          <a:noFill/>
          <a:ln w="9525">
            <a:noFill/>
            <a:miter lim="800000"/>
            <a:headEnd/>
            <a:tailEnd/>
          </a:ln>
        </p:spPr>
        <p:txBody>
          <a:bodyPr wrap="square">
            <a:spAutoFit/>
          </a:bodyPr>
          <a:lstStyle/>
          <a:p>
            <a:r>
              <a:rPr lang="en-GB" sz="900" b="0" dirty="0" smtClean="0"/>
              <a:t>Q27: What are the 3 aspects of the job that give you the least satisfaction?</a:t>
            </a:r>
            <a:endParaRPr lang="en-GB" sz="900" b="0" dirty="0"/>
          </a:p>
          <a:p>
            <a:r>
              <a:rPr lang="en-GB" sz="900" b="0" dirty="0" smtClean="0"/>
              <a:t>Base: All respondents (n=6,897)</a:t>
            </a:r>
            <a:endParaRPr lang="en-GB" sz="900" b="0" dirty="0"/>
          </a:p>
        </p:txBody>
      </p:sp>
      <p:graphicFrame>
        <p:nvGraphicFramePr>
          <p:cNvPr id="9" name="Table 8"/>
          <p:cNvGraphicFramePr>
            <a:graphicFrameLocks noGrp="1"/>
          </p:cNvGraphicFramePr>
          <p:nvPr>
            <p:extLst>
              <p:ext uri="{D42A27DB-BD31-4B8C-83A1-F6EECF244321}">
                <p14:modId xmlns:p14="http://schemas.microsoft.com/office/powerpoint/2010/main" val="3076120724"/>
              </p:ext>
            </p:extLst>
          </p:nvPr>
        </p:nvGraphicFramePr>
        <p:xfrm>
          <a:off x="179512" y="1412776"/>
          <a:ext cx="8712968" cy="4358640"/>
        </p:xfrm>
        <a:graphic>
          <a:graphicData uri="http://schemas.openxmlformats.org/drawingml/2006/table">
            <a:tbl>
              <a:tblPr firstRow="1" bandRow="1">
                <a:tableStyleId>{5C22544A-7EE6-4342-B048-85BDC9FD1C3A}</a:tableStyleId>
              </a:tblPr>
              <a:tblGrid>
                <a:gridCol w="4320480"/>
                <a:gridCol w="4392488"/>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Lack of 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Physical environment / buildings / facilities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Too much change</a:t>
                      </a:r>
                      <a:r>
                        <a:rPr lang="en-GB" sz="1400" b="0" i="0" baseline="0" dirty="0" smtClean="0">
                          <a:solidFill>
                            <a:schemeClr val="tx1"/>
                          </a:solidFill>
                        </a:rPr>
                        <a:t> / new initiatives / lack of continuity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Time pressures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Staffing levels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ASN / inclusion / lack of support staff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Local Authority interference </a:t>
                      </a:r>
                      <a:endParaRPr lang="en-GB" sz="1400" b="0" i="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Work</a:t>
                      </a:r>
                      <a:r>
                        <a:rPr lang="en-GB" sz="1400" b="0" i="0" baseline="0" dirty="0" smtClean="0">
                          <a:solidFill>
                            <a:schemeClr val="tx1"/>
                          </a:solidFill>
                        </a:rPr>
                        <a:t> </a:t>
                      </a:r>
                      <a:r>
                        <a:rPr lang="en-GB" sz="1400" b="0" i="0" dirty="0" smtClean="0">
                          <a:solidFill>
                            <a:schemeClr val="tx1"/>
                          </a:solidFill>
                        </a:rPr>
                        <a:t>life balance / always take work home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Cuts / funding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ICT issues / having to use OTWL, SEEMiS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Promotion prospects</a:t>
                      </a:r>
                      <a:r>
                        <a:rPr lang="en-GB" sz="1400" b="0" i="0" baseline="0" dirty="0" smtClean="0">
                          <a:solidFill>
                            <a:schemeClr val="tx1"/>
                          </a:solidFill>
                        </a:rPr>
                        <a:t> / career progression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Media portrayal of teachers / negative public image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Extra demands, nothing to do with teaching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Job security / not on permanent contract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Lack of autonomy / trust in my professional judgement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Lack of training / CPD / time for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Targets / unrealistic expectations of 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Don’t feel valued / respected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Stress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Supply</a:t>
                      </a:r>
                      <a:r>
                        <a:rPr lang="en-GB" sz="1400" b="0" baseline="0" dirty="0" smtClean="0">
                          <a:solidFill>
                            <a:schemeClr val="tx1"/>
                          </a:solidFill>
                        </a:rPr>
                        <a:t> teacher / miss out on CPD,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HMIE / inspections / follow 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SQA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Class sizes / composite classes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Pointless meetings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Report writing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Travel / commute / work on multiple sites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Assessment overload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Marking / never ending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Poor communication / not informed, consulted about things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Pressure to pass the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Pension changes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Faculty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Holidays / too inflexible / cost much more</a:t>
                      </a:r>
                      <a:endParaRPr lang="en-GB" sz="14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1" baseline="0" dirty="0" smtClean="0">
                          <a:solidFill>
                            <a:schemeClr val="tx1"/>
                          </a:solidFill>
                        </a:rPr>
                        <a:t>And the rest … (2%)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r>
            </a:tbl>
          </a:graphicData>
        </a:graphic>
      </p:graphicFrame>
      <p:sp>
        <p:nvSpPr>
          <p:cNvPr id="7"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62</a:t>
            </a:fld>
            <a:endParaRPr lang="en-US" sz="900" b="0" dirty="0"/>
          </a:p>
        </p:txBody>
      </p:sp>
    </p:spTree>
    <p:extLst>
      <p:ext uri="{BB962C8B-B14F-4D97-AF65-F5344CB8AC3E}">
        <p14:creationId xmlns:p14="http://schemas.microsoft.com/office/powerpoint/2010/main" val="225685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1043608" y="53975"/>
            <a:ext cx="6984776" cy="1143000"/>
          </a:xfrm>
        </p:spPr>
        <p:txBody>
          <a:bodyPr/>
          <a:lstStyle/>
          <a:p>
            <a:r>
              <a:rPr lang="en-GB" dirty="0" smtClean="0"/>
              <a:t>Q28. ‘Other’ things to change to make life as a teacher better (1)</a:t>
            </a:r>
          </a:p>
        </p:txBody>
      </p:sp>
      <p:graphicFrame>
        <p:nvGraphicFramePr>
          <p:cNvPr id="9" name="Table 8"/>
          <p:cNvGraphicFramePr>
            <a:graphicFrameLocks noGrp="1"/>
          </p:cNvGraphicFramePr>
          <p:nvPr>
            <p:extLst>
              <p:ext uri="{D42A27DB-BD31-4B8C-83A1-F6EECF244321}">
                <p14:modId xmlns:p14="http://schemas.microsoft.com/office/powerpoint/2010/main" val="2437781689"/>
              </p:ext>
            </p:extLst>
          </p:nvPr>
        </p:nvGraphicFramePr>
        <p:xfrm>
          <a:off x="179512" y="1340768"/>
          <a:ext cx="8784976" cy="4145280"/>
        </p:xfrm>
        <a:graphic>
          <a:graphicData uri="http://schemas.openxmlformats.org/drawingml/2006/table">
            <a:tbl>
              <a:tblPr firstRow="1" bandRow="1">
                <a:tableStyleId>{5C22544A-7EE6-4342-B048-85BDC9FD1C3A}</a:tableStyleId>
              </a:tblPr>
              <a:tblGrid>
                <a:gridCol w="4356186"/>
                <a:gridCol w="442879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dirty="0" smtClean="0">
                          <a:solidFill>
                            <a:schemeClr val="tx1"/>
                          </a:solidFill>
                        </a:rPr>
                        <a:t>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More training / CPD opportunities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smtClean="0">
                          <a:solidFill>
                            <a:schemeClr val="tx1"/>
                          </a:solidFill>
                        </a:rPr>
                        <a:t>Feeling valued / appreciated / praised</a:t>
                      </a:r>
                      <a:endParaRPr lang="en-GB" sz="1400" b="0" i="0" baseline="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Smaller class sizes / no composites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More support from management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baseline="0" dirty="0" smtClean="0">
                          <a:solidFill>
                            <a:schemeClr val="tx1"/>
                          </a:solidFill>
                        </a:rPr>
                        <a:t>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Colleagues being more positive / enthusiastic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Promotion / career progression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Permanent job / contract / job security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End political interference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Not given unrealistic targets, deadlines,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Less crowded curriculum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More team working with colleagues/sharing best practice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Retire (early) / leave the profession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35 hour week / stick to WTA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Improved working environment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baseline="0" dirty="0" smtClean="0">
                          <a:solidFill>
                            <a:schemeClr val="tx1"/>
                          </a:solidFill>
                        </a:rPr>
                        <a:t>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Parents being more supportive / taking responsibility for children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New curriculum – do a pilot first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Not reinventing the wheel for plans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Less focus on exam results, leagues tables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baseline="0" dirty="0" smtClean="0">
                          <a:solidFill>
                            <a:schemeClr val="tx1"/>
                          </a:solidFill>
                        </a:rPr>
                        <a:t>Less parent power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Fair treatment re allocation of work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Improved image of teachers in the media, among the public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Less marking /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smtClean="0">
                          <a:solidFill>
                            <a:schemeClr val="tx1"/>
                          </a:solidFill>
                        </a:rPr>
                        <a:t>Having</a:t>
                      </a:r>
                      <a:r>
                        <a:rPr lang="en-GB" sz="1400" b="0" baseline="0" dirty="0" smtClean="0">
                          <a:solidFill>
                            <a:schemeClr val="tx1"/>
                          </a:solidFill>
                        </a:rPr>
                        <a:t> a clear remit (and sticking to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Paid overtime / payment for actual hours worked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Less pointless meetings, working parties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More emphasis on the basic skills of literacy and numeracy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Better IT systems / equipment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smtClean="0">
                          <a:solidFill>
                            <a:schemeClr val="tx1"/>
                          </a:solidFill>
                        </a:rPr>
                        <a:t>Change from the faculty system</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r>
            </a:tbl>
          </a:graphicData>
        </a:graphic>
      </p:graphicFrame>
      <p:sp>
        <p:nvSpPr>
          <p:cNvPr id="7" name="TextBox 6"/>
          <p:cNvSpPr txBox="1">
            <a:spLocks noChangeArrowheads="1"/>
          </p:cNvSpPr>
          <p:nvPr/>
        </p:nvSpPr>
        <p:spPr bwMode="auto">
          <a:xfrm>
            <a:off x="755577" y="6444044"/>
            <a:ext cx="7344817" cy="369332"/>
          </a:xfrm>
          <a:prstGeom prst="rect">
            <a:avLst/>
          </a:prstGeom>
          <a:noFill/>
          <a:ln w="9525">
            <a:noFill/>
            <a:miter lim="800000"/>
            <a:headEnd/>
            <a:tailEnd/>
          </a:ln>
        </p:spPr>
        <p:txBody>
          <a:bodyPr wrap="square">
            <a:spAutoFit/>
          </a:bodyPr>
          <a:lstStyle/>
          <a:p>
            <a:r>
              <a:rPr lang="en-GB" sz="900" b="0" dirty="0" smtClean="0"/>
              <a:t>Q28: What 1 thing would you change to make your life as a teacher better?</a:t>
            </a:r>
            <a:endParaRPr lang="en-GB" sz="900" b="0" dirty="0"/>
          </a:p>
          <a:p>
            <a:r>
              <a:rPr lang="en-GB" sz="900" b="0" dirty="0"/>
              <a:t>Base: All respondents (n=6,897)</a:t>
            </a: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63</a:t>
            </a:fld>
            <a:endParaRPr lang="en-US" sz="900" b="0" dirty="0"/>
          </a:p>
        </p:txBody>
      </p:sp>
    </p:spTree>
    <p:extLst>
      <p:ext uri="{BB962C8B-B14F-4D97-AF65-F5344CB8AC3E}">
        <p14:creationId xmlns:p14="http://schemas.microsoft.com/office/powerpoint/2010/main" val="2787496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1043608" y="53975"/>
            <a:ext cx="6984776" cy="1143000"/>
          </a:xfrm>
        </p:spPr>
        <p:txBody>
          <a:bodyPr/>
          <a:lstStyle/>
          <a:p>
            <a:r>
              <a:rPr lang="en-GB" dirty="0" smtClean="0"/>
              <a:t>Q28. ‘Other’ things to change to make life as a teacher better (2)</a:t>
            </a:r>
          </a:p>
        </p:txBody>
      </p:sp>
      <p:graphicFrame>
        <p:nvGraphicFramePr>
          <p:cNvPr id="9" name="Table 8"/>
          <p:cNvGraphicFramePr>
            <a:graphicFrameLocks noGrp="1"/>
          </p:cNvGraphicFramePr>
          <p:nvPr>
            <p:extLst>
              <p:ext uri="{D42A27DB-BD31-4B8C-83A1-F6EECF244321}">
                <p14:modId xmlns:p14="http://schemas.microsoft.com/office/powerpoint/2010/main" val="4217323973"/>
              </p:ext>
            </p:extLst>
          </p:nvPr>
        </p:nvGraphicFramePr>
        <p:xfrm>
          <a:off x="179512" y="1301080"/>
          <a:ext cx="8784976" cy="4648200"/>
        </p:xfrm>
        <a:graphic>
          <a:graphicData uri="http://schemas.openxmlformats.org/drawingml/2006/table">
            <a:tbl>
              <a:tblPr firstRow="1" bandRow="1">
                <a:tableStyleId>{5C22544A-7EE6-4342-B048-85BDC9FD1C3A}</a:tableStyleId>
              </a:tblPr>
              <a:tblGrid>
                <a:gridCol w="4356187"/>
                <a:gridCol w="4428789"/>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b="0" baseline="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Not having to face bullying / intimidation by management / colleagues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Admin support / give these duties back to classroom assistants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Sort out SQA / scrap it / end their monopoly / make them accountable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Change school / transfer elsewhere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Reduce hours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Not acting as a social worker / babysitter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Less inspection / pressure from HMIE, QIOs,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Report writing / too time consuming / can’t be direct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The union / EIS sticking up for us more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Less stress / pressure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Teaching own subject / specialism / not forced to be a ‘jack of all trades’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If management / policy makers spent some time back in the classroom teaching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Less layers of management</a:t>
                      </a:r>
                      <a:endParaRPr lang="en-GB" sz="1300" b="0" i="0" baseline="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i="0" baseline="0" dirty="0" smtClean="0">
                          <a:solidFill>
                            <a:schemeClr val="tx1"/>
                          </a:solidFill>
                        </a:rPr>
                        <a:t>Less business focussed management duties in my role</a:t>
                      </a:r>
                      <a:endParaRPr lang="en-GB" sz="1300" b="0" baseline="0" dirty="0" smtClean="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b="0" dirty="0" smtClean="0">
                          <a:solidFill>
                            <a:schemeClr val="tx1"/>
                          </a:solidFill>
                        </a:rPr>
                        <a:t>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dirty="0" smtClean="0">
                          <a:solidFill>
                            <a:schemeClr val="tx1"/>
                          </a:solidFill>
                        </a:rPr>
                        <a:t>Flexible</a:t>
                      </a:r>
                      <a:r>
                        <a:rPr lang="en-GB" sz="1300" b="0" baseline="0" dirty="0" smtClean="0">
                          <a:solidFill>
                            <a:schemeClr val="tx1"/>
                          </a:solidFill>
                        </a:rPr>
                        <a:t> working time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Cut out all the jargon / waffle in curriculum documents,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Realise inclusion doesn’t work for all / still need special schools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Scrap OTWL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Pupil's attitude / realising the part they must play in learning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Specialist teachers / more of them and greater use of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Flexible holidays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‘Chartered teacher’ post reintroduced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Support from other agencies / social work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Part-time working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Working closer to home / not covering so many schools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Pension arrangements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Change of Government / Council voted out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Ditch SEEMiS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baseline="0" dirty="0" smtClean="0">
                          <a:solidFill>
                            <a:schemeClr val="tx1"/>
                          </a:solidFill>
                        </a:rPr>
                        <a:t>No mobile phones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b="0" i="1" baseline="0" dirty="0" smtClean="0">
                          <a:solidFill>
                            <a:schemeClr val="tx1"/>
                          </a:solidFill>
                        </a:rPr>
                        <a:t>And the rest … (339 mentions)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b="0" i="1" baseline="0" dirty="0" smtClean="0">
                          <a:solidFill>
                            <a:schemeClr val="tx1"/>
                          </a:solidFill>
                        </a:rPr>
                        <a:t>No response from: 657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9FF"/>
                    </a:solidFill>
                  </a:tcPr>
                </a:tc>
              </a:tr>
            </a:tbl>
          </a:graphicData>
        </a:graphic>
      </p:graphicFrame>
      <p:sp>
        <p:nvSpPr>
          <p:cNvPr id="7" name="TextBox 6"/>
          <p:cNvSpPr txBox="1">
            <a:spLocks noChangeArrowheads="1"/>
          </p:cNvSpPr>
          <p:nvPr/>
        </p:nvSpPr>
        <p:spPr bwMode="auto">
          <a:xfrm>
            <a:off x="755577" y="6444044"/>
            <a:ext cx="7344817" cy="369332"/>
          </a:xfrm>
          <a:prstGeom prst="rect">
            <a:avLst/>
          </a:prstGeom>
          <a:noFill/>
          <a:ln w="9525">
            <a:noFill/>
            <a:miter lim="800000"/>
            <a:headEnd/>
            <a:tailEnd/>
          </a:ln>
        </p:spPr>
        <p:txBody>
          <a:bodyPr wrap="square">
            <a:spAutoFit/>
          </a:bodyPr>
          <a:lstStyle/>
          <a:p>
            <a:r>
              <a:rPr lang="en-GB" sz="900" b="0" dirty="0" smtClean="0"/>
              <a:t>Q28: What 1 thing would you change to make your life as a teacher better?</a:t>
            </a:r>
            <a:endParaRPr lang="en-GB" sz="900" b="0" dirty="0"/>
          </a:p>
          <a:p>
            <a:r>
              <a:rPr lang="en-GB" sz="900" b="0" dirty="0"/>
              <a:t>Base: All respondents (n=6,897)</a:t>
            </a: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64</a:t>
            </a:fld>
            <a:endParaRPr lang="en-US" sz="900" b="0" dirty="0"/>
          </a:p>
        </p:txBody>
      </p:sp>
    </p:spTree>
    <p:extLst>
      <p:ext uri="{BB962C8B-B14F-4D97-AF65-F5344CB8AC3E}">
        <p14:creationId xmlns:p14="http://schemas.microsoft.com/office/powerpoint/2010/main" val="347921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4"/>
          <p:cNvSpPr>
            <a:spLocks noGrp="1" noChangeArrowheads="1"/>
          </p:cNvSpPr>
          <p:nvPr>
            <p:ph type="ctrTitle"/>
          </p:nvPr>
        </p:nvSpPr>
        <p:spPr>
          <a:xfrm>
            <a:off x="1571625" y="2909889"/>
            <a:ext cx="6786563" cy="519112"/>
          </a:xfrm>
        </p:spPr>
        <p:txBody>
          <a:bodyPr/>
          <a:lstStyle/>
          <a:p>
            <a:r>
              <a:rPr lang="en-GB" sz="2800" dirty="0" smtClean="0"/>
              <a:t>Appendix 2</a:t>
            </a:r>
            <a:br>
              <a:rPr lang="en-GB" sz="2800" dirty="0" smtClean="0"/>
            </a:br>
            <a:r>
              <a:rPr lang="en-GB" sz="2800" dirty="0" smtClean="0"/>
              <a:t/>
            </a:r>
            <a:br>
              <a:rPr lang="en-GB" sz="2800" dirty="0" smtClean="0"/>
            </a:br>
            <a:r>
              <a:rPr lang="en-GB" sz="2800" dirty="0" smtClean="0"/>
              <a:t>Word version of questionnaire</a:t>
            </a:r>
            <a:endParaRPr lang="en-US" sz="2800" dirty="0" smtClean="0"/>
          </a:p>
        </p:txBody>
      </p:sp>
    </p:spTree>
    <p:extLst>
      <p:ext uri="{BB962C8B-B14F-4D97-AF65-F5344CB8AC3E}">
        <p14:creationId xmlns:p14="http://schemas.microsoft.com/office/powerpoint/2010/main" val="423238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version of questionnaire (p1-2)</a:t>
            </a:r>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667" y="1412776"/>
            <a:ext cx="3532301" cy="49986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1412776"/>
            <a:ext cx="3532301" cy="49986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66</a:t>
            </a:fld>
            <a:endParaRPr lang="en-US" sz="900" b="0" dirty="0"/>
          </a:p>
        </p:txBody>
      </p:sp>
    </p:spTree>
    <p:extLst>
      <p:ext uri="{BB962C8B-B14F-4D97-AF65-F5344CB8AC3E}">
        <p14:creationId xmlns:p14="http://schemas.microsoft.com/office/powerpoint/2010/main" val="921652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 version of questionnaire (</a:t>
            </a:r>
            <a:r>
              <a:rPr lang="en-GB" dirty="0" smtClean="0"/>
              <a:t>p3-4)</a:t>
            </a:r>
            <a:endParaRPr lang="en-GB"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417224"/>
            <a:ext cx="3529158" cy="4994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1417224"/>
            <a:ext cx="3529158" cy="4994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67</a:t>
            </a:fld>
            <a:endParaRPr lang="en-US" sz="900" b="0" dirty="0"/>
          </a:p>
        </p:txBody>
      </p:sp>
    </p:spTree>
    <p:extLst>
      <p:ext uri="{BB962C8B-B14F-4D97-AF65-F5344CB8AC3E}">
        <p14:creationId xmlns:p14="http://schemas.microsoft.com/office/powerpoint/2010/main" val="373181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 version of questionnaire (</a:t>
            </a:r>
            <a:r>
              <a:rPr lang="en-GB" dirty="0" smtClean="0"/>
              <a:t>p5-6)</a:t>
            </a:r>
            <a:endParaRPr lang="en-GB"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1414920"/>
            <a:ext cx="3529158" cy="4994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811" y="1414920"/>
            <a:ext cx="3529157" cy="49942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68</a:t>
            </a:fld>
            <a:endParaRPr lang="en-US" sz="900" b="0" dirty="0"/>
          </a:p>
        </p:txBody>
      </p:sp>
    </p:spTree>
    <p:extLst>
      <p:ext uri="{BB962C8B-B14F-4D97-AF65-F5344CB8AC3E}">
        <p14:creationId xmlns:p14="http://schemas.microsoft.com/office/powerpoint/2010/main" val="142329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Word version of questionnaire (</a:t>
            </a:r>
            <a:r>
              <a:rPr lang="en-GB" dirty="0" smtClean="0"/>
              <a:t>p7)</a:t>
            </a:r>
            <a:endParaRPr lang="en-GB"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403" y="1414920"/>
            <a:ext cx="3523565" cy="4986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69</a:t>
            </a:fld>
            <a:endParaRPr lang="en-US" sz="900" b="0" dirty="0"/>
          </a:p>
        </p:txBody>
      </p:sp>
    </p:spTree>
    <p:extLst>
      <p:ext uri="{BB962C8B-B14F-4D97-AF65-F5344CB8AC3E}">
        <p14:creationId xmlns:p14="http://schemas.microsoft.com/office/powerpoint/2010/main" val="383212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Sector</a:t>
            </a:r>
            <a:endParaRPr lang="en-GB" dirty="0" smtClean="0">
              <a:solidFill>
                <a:srgbClr val="FF0000"/>
              </a:solidFill>
            </a:endParaRPr>
          </a:p>
        </p:txBody>
      </p:sp>
      <p:graphicFrame>
        <p:nvGraphicFramePr>
          <p:cNvPr id="10" name="Chart 9"/>
          <p:cNvGraphicFramePr/>
          <p:nvPr>
            <p:extLst>
              <p:ext uri="{D42A27DB-BD31-4B8C-83A1-F6EECF244321}">
                <p14:modId xmlns:p14="http://schemas.microsoft.com/office/powerpoint/2010/main" val="2397171434"/>
              </p:ext>
            </p:extLst>
          </p:nvPr>
        </p:nvGraphicFramePr>
        <p:xfrm>
          <a:off x="107504" y="764704"/>
          <a:ext cx="889248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Q2: Sector</a:t>
            </a:r>
          </a:p>
          <a:p>
            <a:r>
              <a:rPr lang="en-GB" sz="900" b="0" dirty="0" smtClean="0"/>
              <a:t>Base: </a:t>
            </a:r>
            <a:r>
              <a:rPr lang="en-GB" sz="900" b="0" dirty="0"/>
              <a:t>All </a:t>
            </a:r>
            <a:r>
              <a:rPr lang="en-GB" sz="900" b="0" dirty="0" smtClean="0"/>
              <a:t>respondents (n=6,897)</a:t>
            </a:r>
            <a:endParaRPr lang="en-GB" sz="900" b="0" dirty="0"/>
          </a:p>
        </p:txBody>
      </p:sp>
      <p:sp>
        <p:nvSpPr>
          <p:cNvPr id="7" name="Freeform 6"/>
          <p:cNvSpPr/>
          <p:nvPr/>
        </p:nvSpPr>
        <p:spPr>
          <a:xfrm>
            <a:off x="1979712" y="1726894"/>
            <a:ext cx="5184576" cy="484221"/>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sz="1800" b="0" dirty="0" smtClean="0">
                <a:solidFill>
                  <a:schemeClr val="tx1"/>
                </a:solidFill>
              </a:rPr>
              <a:t>Broadly reflects the membership profile</a:t>
            </a: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7</a:t>
            </a:fld>
            <a:endParaRPr lang="en-US" sz="900" b="0" dirty="0"/>
          </a:p>
        </p:txBody>
      </p:sp>
    </p:spTree>
    <p:extLst>
      <p:ext uri="{BB962C8B-B14F-4D97-AF65-F5344CB8AC3E}">
        <p14:creationId xmlns:p14="http://schemas.microsoft.com/office/powerpoint/2010/main" val="70847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Gender &amp; Age</a:t>
            </a:r>
          </a:p>
        </p:txBody>
      </p:sp>
      <p:graphicFrame>
        <p:nvGraphicFramePr>
          <p:cNvPr id="10" name="Chart 9"/>
          <p:cNvGraphicFramePr/>
          <p:nvPr>
            <p:extLst>
              <p:ext uri="{D42A27DB-BD31-4B8C-83A1-F6EECF244321}">
                <p14:modId xmlns:p14="http://schemas.microsoft.com/office/powerpoint/2010/main" val="2408711770"/>
              </p:ext>
            </p:extLst>
          </p:nvPr>
        </p:nvGraphicFramePr>
        <p:xfrm>
          <a:off x="161764" y="1268760"/>
          <a:ext cx="889248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Q7 &amp; Q8: Gender, Age</a:t>
            </a:r>
          </a:p>
          <a:p>
            <a:r>
              <a:rPr lang="en-GB" sz="900" b="0" dirty="0" smtClean="0"/>
              <a:t>Base: </a:t>
            </a:r>
            <a:r>
              <a:rPr lang="en-GB" sz="900" b="0" dirty="0"/>
              <a:t>All </a:t>
            </a:r>
            <a:r>
              <a:rPr lang="en-GB" sz="900" b="0" dirty="0" smtClean="0"/>
              <a:t>respondents (n= 6,897)</a:t>
            </a:r>
            <a:endParaRPr lang="en-GB" sz="900" b="0" dirty="0"/>
          </a:p>
        </p:txBody>
      </p:sp>
      <p:sp>
        <p:nvSpPr>
          <p:cNvPr id="2" name="TextBox 1"/>
          <p:cNvSpPr txBox="1"/>
          <p:nvPr/>
        </p:nvSpPr>
        <p:spPr>
          <a:xfrm>
            <a:off x="1201272" y="1340768"/>
            <a:ext cx="1377300" cy="738664"/>
          </a:xfrm>
          <a:prstGeom prst="rect">
            <a:avLst/>
          </a:prstGeom>
          <a:noFill/>
        </p:spPr>
        <p:txBody>
          <a:bodyPr wrap="none" rtlCol="0">
            <a:spAutoFit/>
          </a:bodyPr>
          <a:lstStyle/>
          <a:p>
            <a:pPr algn="ctr"/>
            <a:r>
              <a:rPr lang="en-GB" sz="1400" b="0" dirty="0" smtClean="0"/>
              <a:t>Nursery 97%</a:t>
            </a:r>
          </a:p>
          <a:p>
            <a:pPr algn="ctr"/>
            <a:r>
              <a:rPr lang="en-GB" sz="1400" b="0" dirty="0" smtClean="0"/>
              <a:t>Primary 92%</a:t>
            </a:r>
          </a:p>
          <a:p>
            <a:pPr algn="ctr"/>
            <a:r>
              <a:rPr lang="en-GB" sz="1400" b="0" dirty="0" smtClean="0"/>
              <a:t>Special 85%</a:t>
            </a:r>
            <a:endParaRPr lang="en-GB" sz="1400" b="0" dirty="0"/>
          </a:p>
        </p:txBody>
      </p:sp>
      <p:sp>
        <p:nvSpPr>
          <p:cNvPr id="9" name="TextBox 8"/>
          <p:cNvSpPr txBox="1"/>
          <p:nvPr/>
        </p:nvSpPr>
        <p:spPr>
          <a:xfrm>
            <a:off x="1921" y="3583545"/>
            <a:ext cx="1617751" cy="738664"/>
          </a:xfrm>
          <a:prstGeom prst="rect">
            <a:avLst/>
          </a:prstGeom>
          <a:noFill/>
        </p:spPr>
        <p:txBody>
          <a:bodyPr wrap="none" rtlCol="0">
            <a:spAutoFit/>
          </a:bodyPr>
          <a:lstStyle/>
          <a:p>
            <a:pPr algn="ctr"/>
            <a:r>
              <a:rPr lang="en-GB" sz="1400" b="0" dirty="0" smtClean="0"/>
              <a:t>Higher 54%</a:t>
            </a:r>
          </a:p>
          <a:p>
            <a:pPr algn="ctr"/>
            <a:r>
              <a:rPr lang="en-GB" sz="1400" b="0" dirty="0" smtClean="0"/>
              <a:t>Further 47%</a:t>
            </a:r>
          </a:p>
          <a:p>
            <a:pPr algn="ctr"/>
            <a:r>
              <a:rPr lang="en-GB" sz="1400" b="0" dirty="0" smtClean="0"/>
              <a:t>Secondary 38%</a:t>
            </a:r>
            <a:endParaRPr lang="en-GB" sz="1400" b="0" dirty="0"/>
          </a:p>
        </p:txBody>
      </p:sp>
      <p:sp>
        <p:nvSpPr>
          <p:cNvPr id="11" name="Freeform 10"/>
          <p:cNvSpPr/>
          <p:nvPr/>
        </p:nvSpPr>
        <p:spPr>
          <a:xfrm>
            <a:off x="3203848" y="1484784"/>
            <a:ext cx="5184576" cy="2423213"/>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sz="1800" b="0" dirty="0" smtClean="0">
                <a:solidFill>
                  <a:schemeClr val="tx1"/>
                </a:solidFill>
              </a:rPr>
              <a:t>More females overall, especially in Nursery, Primary and Special education</a:t>
            </a:r>
          </a:p>
          <a:p>
            <a:pPr algn="ctr"/>
            <a:endParaRPr lang="en-GB" sz="1800" b="0" dirty="0">
              <a:solidFill>
                <a:schemeClr val="tx1"/>
              </a:solidFill>
            </a:endParaRPr>
          </a:p>
          <a:p>
            <a:pPr algn="ctr"/>
            <a:r>
              <a:rPr lang="en-GB" sz="1800" b="0" dirty="0" smtClean="0">
                <a:solidFill>
                  <a:schemeClr val="tx1"/>
                </a:solidFill>
              </a:rPr>
              <a:t>More males in Secondary, Further and Higher</a:t>
            </a:r>
          </a:p>
          <a:p>
            <a:pPr algn="ctr"/>
            <a:endParaRPr lang="en-GB" sz="1800" b="0" dirty="0">
              <a:solidFill>
                <a:schemeClr val="tx1"/>
              </a:solidFill>
            </a:endParaRPr>
          </a:p>
          <a:p>
            <a:pPr algn="ctr"/>
            <a:r>
              <a:rPr lang="en-GB" sz="1800" b="0" dirty="0" smtClean="0">
                <a:solidFill>
                  <a:schemeClr val="tx1"/>
                </a:solidFill>
              </a:rPr>
              <a:t>Mix of ages across the board – slight tendency towards older age groups </a:t>
            </a:r>
          </a:p>
        </p:txBody>
      </p:sp>
      <p:sp>
        <p:nvSpPr>
          <p:cNvPr id="12"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8</a:t>
            </a:fld>
            <a:endParaRPr lang="en-US" sz="900" b="0" dirty="0"/>
          </a:p>
        </p:txBody>
      </p:sp>
    </p:spTree>
    <p:extLst>
      <p:ext uri="{BB962C8B-B14F-4D97-AF65-F5344CB8AC3E}">
        <p14:creationId xmlns:p14="http://schemas.microsoft.com/office/powerpoint/2010/main" val="2310677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GB" dirty="0" smtClean="0"/>
              <a:t>Length of time a teacher/lecturer</a:t>
            </a:r>
          </a:p>
        </p:txBody>
      </p:sp>
      <p:graphicFrame>
        <p:nvGraphicFramePr>
          <p:cNvPr id="10" name="Chart 9"/>
          <p:cNvGraphicFramePr/>
          <p:nvPr>
            <p:extLst>
              <p:ext uri="{D42A27DB-BD31-4B8C-83A1-F6EECF244321}">
                <p14:modId xmlns:p14="http://schemas.microsoft.com/office/powerpoint/2010/main" val="696108229"/>
              </p:ext>
            </p:extLst>
          </p:nvPr>
        </p:nvGraphicFramePr>
        <p:xfrm>
          <a:off x="53752" y="1340768"/>
          <a:ext cx="889248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755577" y="6444044"/>
            <a:ext cx="6876764" cy="369332"/>
          </a:xfrm>
          <a:prstGeom prst="rect">
            <a:avLst/>
          </a:prstGeom>
          <a:noFill/>
          <a:ln w="9525">
            <a:noFill/>
            <a:miter lim="800000"/>
            <a:headEnd/>
            <a:tailEnd/>
          </a:ln>
        </p:spPr>
        <p:txBody>
          <a:bodyPr wrap="square">
            <a:spAutoFit/>
          </a:bodyPr>
          <a:lstStyle/>
          <a:p>
            <a:r>
              <a:rPr lang="en-GB" sz="900" b="0" dirty="0" smtClean="0"/>
              <a:t>Q1: Length of time a teacher</a:t>
            </a:r>
          </a:p>
          <a:p>
            <a:r>
              <a:rPr lang="en-GB" sz="900" b="0" dirty="0" smtClean="0"/>
              <a:t>Base: </a:t>
            </a:r>
            <a:r>
              <a:rPr lang="en-GB" sz="900" b="0" dirty="0"/>
              <a:t>All </a:t>
            </a:r>
            <a:r>
              <a:rPr lang="en-GB" sz="900" b="0" dirty="0" smtClean="0"/>
              <a:t>respondents (n=6,897)</a:t>
            </a:r>
            <a:endParaRPr lang="en-GB" sz="900" b="0" dirty="0"/>
          </a:p>
        </p:txBody>
      </p:sp>
      <p:sp>
        <p:nvSpPr>
          <p:cNvPr id="7" name="Freeform 6"/>
          <p:cNvSpPr/>
          <p:nvPr/>
        </p:nvSpPr>
        <p:spPr>
          <a:xfrm>
            <a:off x="1511659" y="1340768"/>
            <a:ext cx="6228693" cy="2423213"/>
          </a:xfrm>
          <a:custGeom>
            <a:avLst/>
            <a:gdLst>
              <a:gd name="connsiteX0" fmla="*/ 0 w 2808421"/>
              <a:gd name="connsiteY0" fmla="*/ 246266 h 1477567"/>
              <a:gd name="connsiteX1" fmla="*/ 246266 w 2808421"/>
              <a:gd name="connsiteY1" fmla="*/ 0 h 1477567"/>
              <a:gd name="connsiteX2" fmla="*/ 2562155 w 2808421"/>
              <a:gd name="connsiteY2" fmla="*/ 0 h 1477567"/>
              <a:gd name="connsiteX3" fmla="*/ 2808421 w 2808421"/>
              <a:gd name="connsiteY3" fmla="*/ 246266 h 1477567"/>
              <a:gd name="connsiteX4" fmla="*/ 2808421 w 2808421"/>
              <a:gd name="connsiteY4" fmla="*/ 1231301 h 1477567"/>
              <a:gd name="connsiteX5" fmla="*/ 2562155 w 2808421"/>
              <a:gd name="connsiteY5" fmla="*/ 1477567 h 1477567"/>
              <a:gd name="connsiteX6" fmla="*/ 246266 w 2808421"/>
              <a:gd name="connsiteY6" fmla="*/ 1477567 h 1477567"/>
              <a:gd name="connsiteX7" fmla="*/ 0 w 2808421"/>
              <a:gd name="connsiteY7" fmla="*/ 1231301 h 1477567"/>
              <a:gd name="connsiteX8" fmla="*/ 0 w 2808421"/>
              <a:gd name="connsiteY8" fmla="*/ 246266 h 14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421" h="1477567">
                <a:moveTo>
                  <a:pt x="0" y="246266"/>
                </a:moveTo>
                <a:cubicBezTo>
                  <a:pt x="0" y="110257"/>
                  <a:pt x="110257" y="0"/>
                  <a:pt x="246266" y="0"/>
                </a:cubicBezTo>
                <a:lnTo>
                  <a:pt x="2562155" y="0"/>
                </a:lnTo>
                <a:cubicBezTo>
                  <a:pt x="2698164" y="0"/>
                  <a:pt x="2808421" y="110257"/>
                  <a:pt x="2808421" y="246266"/>
                </a:cubicBezTo>
                <a:lnTo>
                  <a:pt x="2808421" y="1231301"/>
                </a:lnTo>
                <a:cubicBezTo>
                  <a:pt x="2808421" y="1367310"/>
                  <a:pt x="2698164" y="1477567"/>
                  <a:pt x="2562155" y="1477567"/>
                </a:cubicBezTo>
                <a:lnTo>
                  <a:pt x="246266" y="1477567"/>
                </a:lnTo>
                <a:cubicBezTo>
                  <a:pt x="110257" y="1477567"/>
                  <a:pt x="0" y="1367310"/>
                  <a:pt x="0" y="1231301"/>
                </a:cubicBezTo>
                <a:lnTo>
                  <a:pt x="0" y="246266"/>
                </a:lnTo>
                <a:close/>
              </a:path>
            </a:pathLst>
          </a:custGeom>
          <a:solidFill>
            <a:schemeClr val="accent3">
              <a:lumMod val="95000"/>
              <a:alpha val="60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3089" tIns="102609" rIns="133089" bIns="102609" numCol="1" spcCol="1270" anchor="t" anchorCtr="0">
            <a:spAutoFit/>
          </a:bodyPr>
          <a:lstStyle/>
          <a:p>
            <a:pPr algn="ctr"/>
            <a:r>
              <a:rPr lang="en-GB" sz="1800" b="0" dirty="0" smtClean="0">
                <a:solidFill>
                  <a:schemeClr val="tx1"/>
                </a:solidFill>
              </a:rPr>
              <a:t>A mix of experience across the sample</a:t>
            </a:r>
          </a:p>
          <a:p>
            <a:pPr algn="ctr"/>
            <a:endParaRPr lang="en-GB" sz="1800" b="0" dirty="0" smtClean="0">
              <a:solidFill>
                <a:schemeClr val="tx1"/>
              </a:solidFill>
            </a:endParaRPr>
          </a:p>
          <a:p>
            <a:pPr algn="ctr"/>
            <a:r>
              <a:rPr lang="en-GB" sz="1800" b="0" dirty="0" smtClean="0">
                <a:solidFill>
                  <a:schemeClr val="tx1"/>
                </a:solidFill>
              </a:rPr>
              <a:t>But, all in all more respondents have long term experience of the profession </a:t>
            </a:r>
          </a:p>
          <a:p>
            <a:pPr algn="ctr"/>
            <a:r>
              <a:rPr lang="en-GB" sz="1800" b="0" dirty="0" smtClean="0">
                <a:solidFill>
                  <a:schemeClr val="tx1"/>
                </a:solidFill>
              </a:rPr>
              <a:t>– 52% with 15 years or more</a:t>
            </a:r>
          </a:p>
          <a:p>
            <a:pPr algn="ctr"/>
            <a:endParaRPr lang="en-GB" sz="1800" b="0" dirty="0">
              <a:solidFill>
                <a:schemeClr val="tx1"/>
              </a:solidFill>
            </a:endParaRPr>
          </a:p>
          <a:p>
            <a:pPr algn="ctr"/>
            <a:r>
              <a:rPr lang="en-GB" sz="1800" b="0" dirty="0" smtClean="0">
                <a:solidFill>
                  <a:schemeClr val="tx1"/>
                </a:solidFill>
              </a:rPr>
              <a:t>Especially true at 20+ years for:</a:t>
            </a:r>
          </a:p>
          <a:p>
            <a:pPr algn="ctr"/>
            <a:r>
              <a:rPr lang="en-GB" sz="1800" b="0" dirty="0" smtClean="0">
                <a:solidFill>
                  <a:schemeClr val="tx1"/>
                </a:solidFill>
              </a:rPr>
              <a:t>Nursery = 59% / Higher = 48% / Special = 45%</a:t>
            </a:r>
          </a:p>
        </p:txBody>
      </p:sp>
      <p:sp>
        <p:nvSpPr>
          <p:cNvPr id="8" name="Date Placeholder 3"/>
          <p:cNvSpPr txBox="1">
            <a:spLocks/>
          </p:cNvSpPr>
          <p:nvPr/>
        </p:nvSpPr>
        <p:spPr>
          <a:xfrm>
            <a:off x="457200" y="6524625"/>
            <a:ext cx="2133600" cy="476250"/>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a:lstStyle>
          <a:p>
            <a:pPr>
              <a:defRPr/>
            </a:pPr>
            <a:fld id="{9BDB0830-1E93-4FA1-BD3D-9D55C81405E9}" type="slidenum">
              <a:rPr lang="en-US" sz="900" b="0" smtClean="0"/>
              <a:pPr>
                <a:defRPr/>
              </a:pPr>
              <a:t>9</a:t>
            </a:fld>
            <a:endParaRPr lang="en-US" sz="900" b="0" dirty="0"/>
          </a:p>
        </p:txBody>
      </p:sp>
    </p:spTree>
    <p:extLst>
      <p:ext uri="{BB962C8B-B14F-4D97-AF65-F5344CB8AC3E}">
        <p14:creationId xmlns:p14="http://schemas.microsoft.com/office/powerpoint/2010/main" val="94005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2_SP default title slide">
  <a:themeElements>
    <a:clrScheme name="SP default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 default title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P default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 default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 default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 default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 default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 default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 default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 default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 default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 default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 default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 default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23166</TotalTime>
  <Words>5846</Words>
  <Application>Microsoft Office PowerPoint</Application>
  <PresentationFormat>On-screen Show (4:3)</PresentationFormat>
  <Paragraphs>1532</Paragraphs>
  <Slides>69</Slides>
  <Notes>43</Notes>
  <HiddenSlides>0</HiddenSlides>
  <MMClips>0</MMClips>
  <ScaleCrop>false</ScaleCrop>
  <HeadingPairs>
    <vt:vector size="6" baseType="variant">
      <vt:variant>
        <vt:lpstr>Theme</vt:lpstr>
      </vt:variant>
      <vt:variant>
        <vt:i4>1</vt:i4>
      </vt:variant>
      <vt:variant>
        <vt:lpstr>Slide Titles</vt:lpstr>
      </vt:variant>
      <vt:variant>
        <vt:i4>69</vt:i4>
      </vt:variant>
      <vt:variant>
        <vt:lpstr>Custom Shows</vt:lpstr>
      </vt:variant>
      <vt:variant>
        <vt:i4>1</vt:i4>
      </vt:variant>
    </vt:vector>
  </HeadingPairs>
  <TitlesOfParts>
    <vt:vector size="71" baseType="lpstr">
      <vt:lpstr>12_SP default title slide</vt:lpstr>
      <vt:lpstr>Teachers and Lecturers  Job Satisfaction and Wellbeing Survey  Presentation of findings</vt:lpstr>
      <vt:lpstr>Content</vt:lpstr>
      <vt:lpstr>Notes for the document</vt:lpstr>
      <vt:lpstr>Background &amp; Objectives</vt:lpstr>
      <vt:lpstr>Method</vt:lpstr>
      <vt:lpstr>Sample background</vt:lpstr>
      <vt:lpstr>Sector</vt:lpstr>
      <vt:lpstr>Gender &amp; Age</vt:lpstr>
      <vt:lpstr>Length of time a teacher/lecturer</vt:lpstr>
      <vt:lpstr>Position - all levels represented -</vt:lpstr>
      <vt:lpstr>Position - all levels represented -</vt:lpstr>
      <vt:lpstr>A mix of subjects taught for  secondary, higher and further education</vt:lpstr>
      <vt:lpstr>Workload, stress, wellbeing</vt:lpstr>
      <vt:lpstr>Mixed views on work life balance at the present time, with a range of 4.0 to 5.4 for average scores</vt:lpstr>
      <vt:lpstr>More worrying – Secondary, Higher and Primary all have 60% or more giving ‘bad’ work life balance scores (1-4)</vt:lpstr>
      <vt:lpstr>Satisfaction with workload levels at the present time (i.e. this week) not high – a mere 3 out of 10</vt:lpstr>
      <vt:lpstr>Indeed 3 in 4 or more Secondary and also Primary give dissatisfaction scores of 1 to 4 for current workload</vt:lpstr>
      <vt:lpstr>Scores for satisfaction with workload levels generally reflect those for this week – a dissatisfied 3 out of 10</vt:lpstr>
      <vt:lpstr>Joining Secondary, again Primary and Higher also give low scores for satisfaction with workload levels generally</vt:lpstr>
      <vt:lpstr>High rates of feeling stressed across the board,   not only ‘occasionally’, but also ‘all the time’</vt:lpstr>
      <vt:lpstr>Whilst respondents score across the scale there are high levels of stress at the present time, especially Secondary</vt:lpstr>
      <vt:lpstr>Worryingly, 50% or more of each sector score 1 to 4, saying very or extremely stressed at the moment</vt:lpstr>
      <vt:lpstr>Comparisons of levels to same point last year show there is more stress now – especially Secondary</vt:lpstr>
      <vt:lpstr>3 aspects of work top the list for giving respondents the most stress in the past 12 months</vt:lpstr>
      <vt:lpstr>Level of wellbeing in job overall  – a broad range of scores -</vt:lpstr>
      <vt:lpstr>Focussing in, majority do not feel well within their job overall – especially Secondary, Higher, Further</vt:lpstr>
      <vt:lpstr>Workload clearly has the most impact in making up wellbeing at work – across all sectors</vt:lpstr>
      <vt:lpstr>Management and relationships</vt:lpstr>
      <vt:lpstr>Collegiate practice used most in Primary, Special and Nursery – 50% or more at least ‘quite a lot’</vt:lpstr>
      <vt:lpstr>40% overall operate a distributive leadership model – more so in Nursery, Primary and Special</vt:lpstr>
      <vt:lpstr>4 in 5 agree that their relationships are positive  – slightly more so with students than colleagues</vt:lpstr>
      <vt:lpstr>Professional development and learning</vt:lpstr>
      <vt:lpstr>More disagree than agree on professional development/ learning – most with having time to dedicate to this</vt:lpstr>
      <vt:lpstr>More disagreement than agreement overall</vt:lpstr>
      <vt:lpstr>Job satisfaction</vt:lpstr>
      <vt:lpstr>Again a full range of responses for overall job satisfaction – with a mid-score of 5 out of 10</vt:lpstr>
      <vt:lpstr>Mixed views, but job dissatisfaction is high and even for the most satisfied Nursery group only 44% score 7 to 10</vt:lpstr>
      <vt:lpstr>Likelihood to be in teaching a year from now is very high, around half giving this a definite 10 out of 10</vt:lpstr>
      <vt:lpstr>Not surprisingly, a less definitive response for 5 years time – and more say ‘no’ 1-4 (up 15% to 24% overall)</vt:lpstr>
      <vt:lpstr>Very mixed responses to likelihood of telling someone teaching is a worthwhile job to do</vt:lpstr>
      <vt:lpstr>Indeed for most sectors about as many would say it is a worthwhile job as would say it’s not – except Nursery</vt:lpstr>
      <vt:lpstr>Also mixed views for likelihood of recommending teaching as a good profession to take up</vt:lpstr>
      <vt:lpstr>Although overall slightly fewer would recommend teaching than say it’s a worthwhile job</vt:lpstr>
      <vt:lpstr>Top 3 aspects of the job that give most satisfaction = students, colleagues, time off!</vt:lpstr>
      <vt:lpstr>No real difference between sectors looking at top 5 most frequently mentioned for most satisfaction</vt:lpstr>
      <vt:lpstr>4 aspects give least satisfaction = workload, curriculum changes, hours, management team</vt:lpstr>
      <vt:lpstr>Top 5 most frequently mentioned for least satisfaction show some differences by sector</vt:lpstr>
      <vt:lpstr>1 thing to change to make life as a teacher better? No – a multitude!! (1)</vt:lpstr>
      <vt:lpstr>1 thing to change to make life as a teacher better? No – a multitude!! (2)</vt:lpstr>
      <vt:lpstr>‘Wordle’ shows consistent and frequent words running through final comments on what should be addressed to help teachers have a sense of wellbeing in their profession in 2014:</vt:lpstr>
      <vt:lpstr>Summary, conclusions and final thoughts</vt:lpstr>
      <vt:lpstr>A summary of positive scores shows how little wellbeing and satisfaction there is overall</vt:lpstr>
      <vt:lpstr>Looking across sectors Secondary education clearly shows the lowest levels of satisfaction</vt:lpstr>
      <vt:lpstr>Overall conclusions</vt:lpstr>
      <vt:lpstr>Final thoughts</vt:lpstr>
      <vt:lpstr>PowerPoint Presentation</vt:lpstr>
      <vt:lpstr>Thank you</vt:lpstr>
      <vt:lpstr>Appendix 1  Remaining ‘other’ response lists</vt:lpstr>
      <vt:lpstr>Q15. ‘Other’ aspects of work that have given the most stress in the past 12 months</vt:lpstr>
      <vt:lpstr>Q17. ‘Other’ aspects of work that go towards making up wellbeing at work</vt:lpstr>
      <vt:lpstr>Q26. ‘Other’ aspects of the job that give the most satisfaction</vt:lpstr>
      <vt:lpstr>Q27. ‘Other’ aspects of the job that give the least satisfaction</vt:lpstr>
      <vt:lpstr>Q28. ‘Other’ things to change to make life as a teacher better (1)</vt:lpstr>
      <vt:lpstr>Q28. ‘Other’ things to change to make life as a teacher better (2)</vt:lpstr>
      <vt:lpstr>Appendix 2  Word version of questionnaire</vt:lpstr>
      <vt:lpstr>Word version of questionnaire (p1-2)</vt:lpstr>
      <vt:lpstr>Word version of questionnaire (p3-4)</vt:lpstr>
      <vt:lpstr>Word version of questionnaire (p5-6)</vt:lpstr>
      <vt:lpstr>Word version of questionnaire (p7)</vt:lpstr>
      <vt:lpstr>Scott Porter Standard</vt:lpstr>
    </vt:vector>
  </TitlesOfParts>
  <Company>Scott Porter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King</dc:creator>
  <cp:lastModifiedBy>Rachel Bishop</cp:lastModifiedBy>
  <cp:revision>2345</cp:revision>
  <cp:lastPrinted>2014-04-25T12:53:46Z</cp:lastPrinted>
  <dcterms:created xsi:type="dcterms:W3CDTF">2006-04-28T16:24:28Z</dcterms:created>
  <dcterms:modified xsi:type="dcterms:W3CDTF">2014-04-25T12:53:47Z</dcterms:modified>
</cp:coreProperties>
</file>